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69" r:id="rId4"/>
    <p:sldId id="270" r:id="rId5"/>
    <p:sldId id="271" r:id="rId6"/>
    <p:sldId id="272" r:id="rId7"/>
    <p:sldId id="258" r:id="rId8"/>
    <p:sldId id="260" r:id="rId9"/>
    <p:sldId id="261" r:id="rId10"/>
    <p:sldId id="278" r:id="rId11"/>
    <p:sldId id="262" r:id="rId12"/>
    <p:sldId id="284" r:id="rId13"/>
    <p:sldId id="279" r:id="rId14"/>
    <p:sldId id="281" r:id="rId15"/>
    <p:sldId id="282" r:id="rId16"/>
    <p:sldId id="283" r:id="rId17"/>
    <p:sldId id="285" r:id="rId18"/>
    <p:sldId id="263" r:id="rId19"/>
    <p:sldId id="264" r:id="rId20"/>
    <p:sldId id="265" r:id="rId21"/>
    <p:sldId id="266" r:id="rId22"/>
    <p:sldId id="267" r:id="rId23"/>
    <p:sldId id="274" r:id="rId24"/>
    <p:sldId id="275" r:id="rId25"/>
    <p:sldId id="276" r:id="rId26"/>
    <p:sldId id="273" r:id="rId27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D0FD08-C242-4E1E-9276-75B6AC133BF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B4577A7C-5403-48A2-B4D1-DF98DD491218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Seguridade Social</a:t>
          </a:r>
        </a:p>
      </dgm:t>
    </dgm:pt>
    <dgm:pt modelId="{905B9083-93CC-422A-8FE1-E2D3FF8C360E}" type="parTrans" cxnId="{9FE5368D-5AC5-4D24-A9E3-547DBA93AB71}">
      <dgm:prSet/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65691B5-3335-4D14-8BE5-99F846A1A4E5}" type="sibTrans" cxnId="{9FE5368D-5AC5-4D24-A9E3-547DBA93AB71}">
      <dgm:prSet/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AB2E55-1568-49FC-BD80-0520B41BC749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Saúde</a:t>
          </a:r>
        </a:p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CF, art. 196</a:t>
          </a:r>
        </a:p>
      </dgm:t>
    </dgm:pt>
    <dgm:pt modelId="{82C82595-B04E-4728-B7E6-8D38F9D9BC6A}" type="parTrans" cxnId="{CD14CA63-65AC-4311-BE4F-5F96384A58D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5EEDFAB-0186-4DF0-81D1-BD6E05E675B7}" type="sibTrans" cxnId="{CD14CA63-65AC-4311-BE4F-5F96384A58DA}">
      <dgm:prSet/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C52066-06DB-4289-8FA5-1F0473A5AE57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Previdência</a:t>
          </a:r>
        </a:p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CF, </a:t>
          </a:r>
          <a:r>
            <a:rPr lang="pt-BR" dirty="0" err="1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arts</a:t>
          </a:r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. 201 e 202</a:t>
          </a:r>
        </a:p>
      </dgm:t>
    </dgm:pt>
    <dgm:pt modelId="{35147502-EC78-4D17-8861-04C62DB3F66C}" type="parTrans" cxnId="{C8D97175-0427-4018-98A9-7858DB849B3C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6D56EB-0576-495B-AFE5-24A64E0174F9}" type="sibTrans" cxnId="{C8D97175-0427-4018-98A9-7858DB849B3C}">
      <dgm:prSet/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6BA28B-0EE5-4FA9-910D-87EFFBF64628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Assistência Social</a:t>
          </a:r>
        </a:p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CF, art. 203</a:t>
          </a:r>
        </a:p>
      </dgm:t>
    </dgm:pt>
    <dgm:pt modelId="{55022711-5027-48AB-A022-02D3F7900C84}" type="parTrans" cxnId="{32064142-3A78-45DF-9A6D-A9D24880672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952324-1560-4F7D-B1B2-2E589C4D4D69}" type="sibTrans" cxnId="{32064142-3A78-45DF-9A6D-A9D24880672A}">
      <dgm:prSet/>
      <dgm:spPr/>
      <dgm:t>
        <a:bodyPr/>
        <a:lstStyle/>
        <a:p>
          <a:endParaRPr lang="pt-B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F47D92-4F5B-4B7B-911B-1B55DBAF7285}" type="pres">
      <dgm:prSet presAssocID="{C5D0FD08-C242-4E1E-9276-75B6AC133BF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A46AFE0B-063D-48C1-B500-F0D2886F4236}" type="pres">
      <dgm:prSet presAssocID="{B4577A7C-5403-48A2-B4D1-DF98DD491218}" presName="hierRoot1" presStyleCnt="0">
        <dgm:presLayoutVars>
          <dgm:hierBranch val="init"/>
        </dgm:presLayoutVars>
      </dgm:prSet>
      <dgm:spPr/>
    </dgm:pt>
    <dgm:pt modelId="{2D85A9BA-4DC4-49EF-B9FA-5EBDCF3573AE}" type="pres">
      <dgm:prSet presAssocID="{B4577A7C-5403-48A2-B4D1-DF98DD491218}" presName="rootComposite1" presStyleCnt="0"/>
      <dgm:spPr/>
    </dgm:pt>
    <dgm:pt modelId="{7B30CDE6-A51F-4469-AD1B-C50604175E32}" type="pres">
      <dgm:prSet presAssocID="{B4577A7C-5403-48A2-B4D1-DF98DD491218}" presName="rootText1" presStyleLbl="node0" presStyleIdx="0" presStyleCnt="1" custLinFactNeighborY="-20665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B65CD31-1709-4370-9302-442BB180EFC7}" type="pres">
      <dgm:prSet presAssocID="{B4577A7C-5403-48A2-B4D1-DF98DD491218}" presName="rootConnector1" presStyleLbl="node1" presStyleIdx="0" presStyleCnt="0"/>
      <dgm:spPr/>
      <dgm:t>
        <a:bodyPr/>
        <a:lstStyle/>
        <a:p>
          <a:endParaRPr lang="pt-BR"/>
        </a:p>
      </dgm:t>
    </dgm:pt>
    <dgm:pt modelId="{1EE18A71-CA99-418E-A708-0E329DEF01A7}" type="pres">
      <dgm:prSet presAssocID="{B4577A7C-5403-48A2-B4D1-DF98DD491218}" presName="hierChild2" presStyleCnt="0"/>
      <dgm:spPr/>
    </dgm:pt>
    <dgm:pt modelId="{3D103D2B-2EFA-4F49-A293-486240026C1B}" type="pres">
      <dgm:prSet presAssocID="{82C82595-B04E-4728-B7E6-8D38F9D9BC6A}" presName="Name37" presStyleLbl="parChTrans1D2" presStyleIdx="0" presStyleCnt="3"/>
      <dgm:spPr/>
      <dgm:t>
        <a:bodyPr/>
        <a:lstStyle/>
        <a:p>
          <a:endParaRPr lang="pt-BR"/>
        </a:p>
      </dgm:t>
    </dgm:pt>
    <dgm:pt modelId="{F3CEC05D-7F4C-465E-A9C5-AAEC6AD2C215}" type="pres">
      <dgm:prSet presAssocID="{13AB2E55-1568-49FC-BD80-0520B41BC749}" presName="hierRoot2" presStyleCnt="0">
        <dgm:presLayoutVars>
          <dgm:hierBranch val="init"/>
        </dgm:presLayoutVars>
      </dgm:prSet>
      <dgm:spPr/>
    </dgm:pt>
    <dgm:pt modelId="{12531D8C-1535-4536-804D-EADEDE311D9D}" type="pres">
      <dgm:prSet presAssocID="{13AB2E55-1568-49FC-BD80-0520B41BC749}" presName="rootComposite" presStyleCnt="0"/>
      <dgm:spPr/>
    </dgm:pt>
    <dgm:pt modelId="{88731A3F-3938-452B-9475-D55CEE7F8B97}" type="pres">
      <dgm:prSet presAssocID="{13AB2E55-1568-49FC-BD80-0520B41BC749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48FBBBFB-45E9-46A8-B31C-87CF445677C5}" type="pres">
      <dgm:prSet presAssocID="{13AB2E55-1568-49FC-BD80-0520B41BC749}" presName="rootConnector" presStyleLbl="node2" presStyleIdx="0" presStyleCnt="3"/>
      <dgm:spPr/>
      <dgm:t>
        <a:bodyPr/>
        <a:lstStyle/>
        <a:p>
          <a:endParaRPr lang="pt-BR"/>
        </a:p>
      </dgm:t>
    </dgm:pt>
    <dgm:pt modelId="{69699478-253A-4215-804C-753A0A9302DA}" type="pres">
      <dgm:prSet presAssocID="{13AB2E55-1568-49FC-BD80-0520B41BC749}" presName="hierChild4" presStyleCnt="0"/>
      <dgm:spPr/>
    </dgm:pt>
    <dgm:pt modelId="{C9C97AFF-CC3A-497A-BD04-5B02E23D2F22}" type="pres">
      <dgm:prSet presAssocID="{13AB2E55-1568-49FC-BD80-0520B41BC749}" presName="hierChild5" presStyleCnt="0"/>
      <dgm:spPr/>
    </dgm:pt>
    <dgm:pt modelId="{F63D70E8-4E6A-4103-9554-ED5344B24F33}" type="pres">
      <dgm:prSet presAssocID="{35147502-EC78-4D17-8861-04C62DB3F66C}" presName="Name37" presStyleLbl="parChTrans1D2" presStyleIdx="1" presStyleCnt="3"/>
      <dgm:spPr/>
      <dgm:t>
        <a:bodyPr/>
        <a:lstStyle/>
        <a:p>
          <a:endParaRPr lang="pt-BR"/>
        </a:p>
      </dgm:t>
    </dgm:pt>
    <dgm:pt modelId="{63C60B00-A12C-4799-92E9-E1CD44F7BC36}" type="pres">
      <dgm:prSet presAssocID="{98C52066-06DB-4289-8FA5-1F0473A5AE57}" presName="hierRoot2" presStyleCnt="0">
        <dgm:presLayoutVars>
          <dgm:hierBranch val="init"/>
        </dgm:presLayoutVars>
      </dgm:prSet>
      <dgm:spPr/>
    </dgm:pt>
    <dgm:pt modelId="{EB42040C-14F9-4D43-B88F-F1083844E4C8}" type="pres">
      <dgm:prSet presAssocID="{98C52066-06DB-4289-8FA5-1F0473A5AE57}" presName="rootComposite" presStyleCnt="0"/>
      <dgm:spPr/>
    </dgm:pt>
    <dgm:pt modelId="{E299031B-055F-48ED-A469-D36F1F239F2D}" type="pres">
      <dgm:prSet presAssocID="{98C52066-06DB-4289-8FA5-1F0473A5AE5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D773F89-CF01-4CDF-B63A-86CC5053D50A}" type="pres">
      <dgm:prSet presAssocID="{98C52066-06DB-4289-8FA5-1F0473A5AE57}" presName="rootConnector" presStyleLbl="node2" presStyleIdx="1" presStyleCnt="3"/>
      <dgm:spPr/>
      <dgm:t>
        <a:bodyPr/>
        <a:lstStyle/>
        <a:p>
          <a:endParaRPr lang="pt-BR"/>
        </a:p>
      </dgm:t>
    </dgm:pt>
    <dgm:pt modelId="{BB099EA9-824D-49AF-A9DA-963A1FC1FD19}" type="pres">
      <dgm:prSet presAssocID="{98C52066-06DB-4289-8FA5-1F0473A5AE57}" presName="hierChild4" presStyleCnt="0"/>
      <dgm:spPr/>
    </dgm:pt>
    <dgm:pt modelId="{C5E8D601-1591-44D1-BA69-47C080027B01}" type="pres">
      <dgm:prSet presAssocID="{98C52066-06DB-4289-8FA5-1F0473A5AE57}" presName="hierChild5" presStyleCnt="0"/>
      <dgm:spPr/>
    </dgm:pt>
    <dgm:pt modelId="{B9CF2007-A239-478B-81AE-AAA3309EF007}" type="pres">
      <dgm:prSet presAssocID="{55022711-5027-48AB-A022-02D3F7900C84}" presName="Name37" presStyleLbl="parChTrans1D2" presStyleIdx="2" presStyleCnt="3"/>
      <dgm:spPr/>
      <dgm:t>
        <a:bodyPr/>
        <a:lstStyle/>
        <a:p>
          <a:endParaRPr lang="pt-BR"/>
        </a:p>
      </dgm:t>
    </dgm:pt>
    <dgm:pt modelId="{91E50735-4862-44A7-A9E6-3E0F51C7AD8E}" type="pres">
      <dgm:prSet presAssocID="{906BA28B-0EE5-4FA9-910D-87EFFBF64628}" presName="hierRoot2" presStyleCnt="0">
        <dgm:presLayoutVars>
          <dgm:hierBranch val="init"/>
        </dgm:presLayoutVars>
      </dgm:prSet>
      <dgm:spPr/>
    </dgm:pt>
    <dgm:pt modelId="{DA13727A-9999-4360-8400-61995FB64E6F}" type="pres">
      <dgm:prSet presAssocID="{906BA28B-0EE5-4FA9-910D-87EFFBF64628}" presName="rootComposite" presStyleCnt="0"/>
      <dgm:spPr/>
    </dgm:pt>
    <dgm:pt modelId="{AFA1094A-FDA5-43BA-85AC-976DB0CF777C}" type="pres">
      <dgm:prSet presAssocID="{906BA28B-0EE5-4FA9-910D-87EFFBF6462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2724B099-D068-448D-999A-DF1869C713E3}" type="pres">
      <dgm:prSet presAssocID="{906BA28B-0EE5-4FA9-910D-87EFFBF64628}" presName="rootConnector" presStyleLbl="node2" presStyleIdx="2" presStyleCnt="3"/>
      <dgm:spPr/>
      <dgm:t>
        <a:bodyPr/>
        <a:lstStyle/>
        <a:p>
          <a:endParaRPr lang="pt-BR"/>
        </a:p>
      </dgm:t>
    </dgm:pt>
    <dgm:pt modelId="{B0C6B74D-D458-4458-9BDE-060DB81249FA}" type="pres">
      <dgm:prSet presAssocID="{906BA28B-0EE5-4FA9-910D-87EFFBF64628}" presName="hierChild4" presStyleCnt="0"/>
      <dgm:spPr/>
    </dgm:pt>
    <dgm:pt modelId="{8AC86701-263B-4B0C-B281-D6EDDB5A338A}" type="pres">
      <dgm:prSet presAssocID="{906BA28B-0EE5-4FA9-910D-87EFFBF64628}" presName="hierChild5" presStyleCnt="0"/>
      <dgm:spPr/>
    </dgm:pt>
    <dgm:pt modelId="{96D1F956-3F18-4A7A-A913-0FADDA745A9D}" type="pres">
      <dgm:prSet presAssocID="{B4577A7C-5403-48A2-B4D1-DF98DD491218}" presName="hierChild3" presStyleCnt="0"/>
      <dgm:spPr/>
    </dgm:pt>
  </dgm:ptLst>
  <dgm:cxnLst>
    <dgm:cxn modelId="{CD14CA63-65AC-4311-BE4F-5F96384A58DA}" srcId="{B4577A7C-5403-48A2-B4D1-DF98DD491218}" destId="{13AB2E55-1568-49FC-BD80-0520B41BC749}" srcOrd="0" destOrd="0" parTransId="{82C82595-B04E-4728-B7E6-8D38F9D9BC6A}" sibTransId="{25EEDFAB-0186-4DF0-81D1-BD6E05E675B7}"/>
    <dgm:cxn modelId="{491C4CF0-CC48-4AD4-817E-7840C5EF3393}" type="presOf" srcId="{35147502-EC78-4D17-8861-04C62DB3F66C}" destId="{F63D70E8-4E6A-4103-9554-ED5344B24F33}" srcOrd="0" destOrd="0" presId="urn:microsoft.com/office/officeart/2005/8/layout/orgChart1"/>
    <dgm:cxn modelId="{9FE5368D-5AC5-4D24-A9E3-547DBA93AB71}" srcId="{C5D0FD08-C242-4E1E-9276-75B6AC133BF5}" destId="{B4577A7C-5403-48A2-B4D1-DF98DD491218}" srcOrd="0" destOrd="0" parTransId="{905B9083-93CC-422A-8FE1-E2D3FF8C360E}" sibTransId="{C65691B5-3335-4D14-8BE5-99F846A1A4E5}"/>
    <dgm:cxn modelId="{77296C42-8FA5-49A8-937D-4FC92FFA4C81}" type="presOf" srcId="{C5D0FD08-C242-4E1E-9276-75B6AC133BF5}" destId="{A1F47D92-4F5B-4B7B-911B-1B55DBAF7285}" srcOrd="0" destOrd="0" presId="urn:microsoft.com/office/officeart/2005/8/layout/orgChart1"/>
    <dgm:cxn modelId="{32064142-3A78-45DF-9A6D-A9D24880672A}" srcId="{B4577A7C-5403-48A2-B4D1-DF98DD491218}" destId="{906BA28B-0EE5-4FA9-910D-87EFFBF64628}" srcOrd="2" destOrd="0" parTransId="{55022711-5027-48AB-A022-02D3F7900C84}" sibTransId="{5A952324-1560-4F7D-B1B2-2E589C4D4D69}"/>
    <dgm:cxn modelId="{CB527675-E827-49AB-83D9-F7BFF44FC18B}" type="presOf" srcId="{13AB2E55-1568-49FC-BD80-0520B41BC749}" destId="{88731A3F-3938-452B-9475-D55CEE7F8B97}" srcOrd="0" destOrd="0" presId="urn:microsoft.com/office/officeart/2005/8/layout/orgChart1"/>
    <dgm:cxn modelId="{66F32026-8AD3-43C0-BD19-A6989A6D3B1E}" type="presOf" srcId="{B4577A7C-5403-48A2-B4D1-DF98DD491218}" destId="{EB65CD31-1709-4370-9302-442BB180EFC7}" srcOrd="1" destOrd="0" presId="urn:microsoft.com/office/officeart/2005/8/layout/orgChart1"/>
    <dgm:cxn modelId="{77D429B7-17F3-4FBC-9980-ABAA9062695A}" type="presOf" srcId="{906BA28B-0EE5-4FA9-910D-87EFFBF64628}" destId="{2724B099-D068-448D-999A-DF1869C713E3}" srcOrd="1" destOrd="0" presId="urn:microsoft.com/office/officeart/2005/8/layout/orgChart1"/>
    <dgm:cxn modelId="{C8D97175-0427-4018-98A9-7858DB849B3C}" srcId="{B4577A7C-5403-48A2-B4D1-DF98DD491218}" destId="{98C52066-06DB-4289-8FA5-1F0473A5AE57}" srcOrd="1" destOrd="0" parTransId="{35147502-EC78-4D17-8861-04C62DB3F66C}" sibTransId="{B66D56EB-0576-495B-AFE5-24A64E0174F9}"/>
    <dgm:cxn modelId="{F38AE87F-8E95-4915-BC19-CDA5F3AE1297}" type="presOf" srcId="{82C82595-B04E-4728-B7E6-8D38F9D9BC6A}" destId="{3D103D2B-2EFA-4F49-A293-486240026C1B}" srcOrd="0" destOrd="0" presId="urn:microsoft.com/office/officeart/2005/8/layout/orgChart1"/>
    <dgm:cxn modelId="{126E8F32-9087-4628-9597-20195C2C1ACE}" type="presOf" srcId="{98C52066-06DB-4289-8FA5-1F0473A5AE57}" destId="{AD773F89-CF01-4CDF-B63A-86CC5053D50A}" srcOrd="1" destOrd="0" presId="urn:microsoft.com/office/officeart/2005/8/layout/orgChart1"/>
    <dgm:cxn modelId="{1F0E003A-7222-4CCC-AE86-B6B97A3DDCD1}" type="presOf" srcId="{906BA28B-0EE5-4FA9-910D-87EFFBF64628}" destId="{AFA1094A-FDA5-43BA-85AC-976DB0CF777C}" srcOrd="0" destOrd="0" presId="urn:microsoft.com/office/officeart/2005/8/layout/orgChart1"/>
    <dgm:cxn modelId="{F7065E38-1404-4542-85D6-BA252A850348}" type="presOf" srcId="{98C52066-06DB-4289-8FA5-1F0473A5AE57}" destId="{E299031B-055F-48ED-A469-D36F1F239F2D}" srcOrd="0" destOrd="0" presId="urn:microsoft.com/office/officeart/2005/8/layout/orgChart1"/>
    <dgm:cxn modelId="{DEDC2886-7C8A-4FA0-8341-92F9FB50142A}" type="presOf" srcId="{55022711-5027-48AB-A022-02D3F7900C84}" destId="{B9CF2007-A239-478B-81AE-AAA3309EF007}" srcOrd="0" destOrd="0" presId="urn:microsoft.com/office/officeart/2005/8/layout/orgChart1"/>
    <dgm:cxn modelId="{27DEB04C-9E5B-4CA2-BE3A-281198CF1065}" type="presOf" srcId="{B4577A7C-5403-48A2-B4D1-DF98DD491218}" destId="{7B30CDE6-A51F-4469-AD1B-C50604175E32}" srcOrd="0" destOrd="0" presId="urn:microsoft.com/office/officeart/2005/8/layout/orgChart1"/>
    <dgm:cxn modelId="{5E9B7D43-6643-46B9-8882-395E322D07EA}" type="presOf" srcId="{13AB2E55-1568-49FC-BD80-0520B41BC749}" destId="{48FBBBFB-45E9-46A8-B31C-87CF445677C5}" srcOrd="1" destOrd="0" presId="urn:microsoft.com/office/officeart/2005/8/layout/orgChart1"/>
    <dgm:cxn modelId="{F2B8185B-185A-4DB0-98B9-09AE524E4319}" type="presParOf" srcId="{A1F47D92-4F5B-4B7B-911B-1B55DBAF7285}" destId="{A46AFE0B-063D-48C1-B500-F0D2886F4236}" srcOrd="0" destOrd="0" presId="urn:microsoft.com/office/officeart/2005/8/layout/orgChart1"/>
    <dgm:cxn modelId="{69AA8E8B-7326-44F9-B575-5B2303EC1C28}" type="presParOf" srcId="{A46AFE0B-063D-48C1-B500-F0D2886F4236}" destId="{2D85A9BA-4DC4-49EF-B9FA-5EBDCF3573AE}" srcOrd="0" destOrd="0" presId="urn:microsoft.com/office/officeart/2005/8/layout/orgChart1"/>
    <dgm:cxn modelId="{33C7EC87-F965-409A-ACA1-E94EEFFE5CA6}" type="presParOf" srcId="{2D85A9BA-4DC4-49EF-B9FA-5EBDCF3573AE}" destId="{7B30CDE6-A51F-4469-AD1B-C50604175E32}" srcOrd="0" destOrd="0" presId="urn:microsoft.com/office/officeart/2005/8/layout/orgChart1"/>
    <dgm:cxn modelId="{0B9A9EC1-E4FD-45BE-9C0D-29F8C703B904}" type="presParOf" srcId="{2D85A9BA-4DC4-49EF-B9FA-5EBDCF3573AE}" destId="{EB65CD31-1709-4370-9302-442BB180EFC7}" srcOrd="1" destOrd="0" presId="urn:microsoft.com/office/officeart/2005/8/layout/orgChart1"/>
    <dgm:cxn modelId="{D9DCA696-CAFD-402D-92AE-3ABBD07130CE}" type="presParOf" srcId="{A46AFE0B-063D-48C1-B500-F0D2886F4236}" destId="{1EE18A71-CA99-418E-A708-0E329DEF01A7}" srcOrd="1" destOrd="0" presId="urn:microsoft.com/office/officeart/2005/8/layout/orgChart1"/>
    <dgm:cxn modelId="{FA21480C-A5DF-4915-B057-B0273628DEA5}" type="presParOf" srcId="{1EE18A71-CA99-418E-A708-0E329DEF01A7}" destId="{3D103D2B-2EFA-4F49-A293-486240026C1B}" srcOrd="0" destOrd="0" presId="urn:microsoft.com/office/officeart/2005/8/layout/orgChart1"/>
    <dgm:cxn modelId="{043D3FB8-B77A-431F-92D7-25127952EC28}" type="presParOf" srcId="{1EE18A71-CA99-418E-A708-0E329DEF01A7}" destId="{F3CEC05D-7F4C-465E-A9C5-AAEC6AD2C215}" srcOrd="1" destOrd="0" presId="urn:microsoft.com/office/officeart/2005/8/layout/orgChart1"/>
    <dgm:cxn modelId="{84C9B911-D2B0-42FB-ACDD-752024832D9A}" type="presParOf" srcId="{F3CEC05D-7F4C-465E-A9C5-AAEC6AD2C215}" destId="{12531D8C-1535-4536-804D-EADEDE311D9D}" srcOrd="0" destOrd="0" presId="urn:microsoft.com/office/officeart/2005/8/layout/orgChart1"/>
    <dgm:cxn modelId="{779439E2-4A8D-47E9-86E6-057D160E181F}" type="presParOf" srcId="{12531D8C-1535-4536-804D-EADEDE311D9D}" destId="{88731A3F-3938-452B-9475-D55CEE7F8B97}" srcOrd="0" destOrd="0" presId="urn:microsoft.com/office/officeart/2005/8/layout/orgChart1"/>
    <dgm:cxn modelId="{E268ED28-EDDF-43CB-8044-DC6DA9D00E54}" type="presParOf" srcId="{12531D8C-1535-4536-804D-EADEDE311D9D}" destId="{48FBBBFB-45E9-46A8-B31C-87CF445677C5}" srcOrd="1" destOrd="0" presId="urn:microsoft.com/office/officeart/2005/8/layout/orgChart1"/>
    <dgm:cxn modelId="{EE32866D-464F-46AF-A6FE-F0999F814B07}" type="presParOf" srcId="{F3CEC05D-7F4C-465E-A9C5-AAEC6AD2C215}" destId="{69699478-253A-4215-804C-753A0A9302DA}" srcOrd="1" destOrd="0" presId="urn:microsoft.com/office/officeart/2005/8/layout/orgChart1"/>
    <dgm:cxn modelId="{F008F4D6-C497-4827-9C5F-7EBDCE790A66}" type="presParOf" srcId="{F3CEC05D-7F4C-465E-A9C5-AAEC6AD2C215}" destId="{C9C97AFF-CC3A-497A-BD04-5B02E23D2F22}" srcOrd="2" destOrd="0" presId="urn:microsoft.com/office/officeart/2005/8/layout/orgChart1"/>
    <dgm:cxn modelId="{C44AC06B-6B3B-4E60-86A7-F7D708C967D2}" type="presParOf" srcId="{1EE18A71-CA99-418E-A708-0E329DEF01A7}" destId="{F63D70E8-4E6A-4103-9554-ED5344B24F33}" srcOrd="2" destOrd="0" presId="urn:microsoft.com/office/officeart/2005/8/layout/orgChart1"/>
    <dgm:cxn modelId="{A5D56104-998B-45D9-B61B-52A3B1A18888}" type="presParOf" srcId="{1EE18A71-CA99-418E-A708-0E329DEF01A7}" destId="{63C60B00-A12C-4799-92E9-E1CD44F7BC36}" srcOrd="3" destOrd="0" presId="urn:microsoft.com/office/officeart/2005/8/layout/orgChart1"/>
    <dgm:cxn modelId="{5DFDBD70-ABD1-4105-BB5A-271EE6F757C4}" type="presParOf" srcId="{63C60B00-A12C-4799-92E9-E1CD44F7BC36}" destId="{EB42040C-14F9-4D43-B88F-F1083844E4C8}" srcOrd="0" destOrd="0" presId="urn:microsoft.com/office/officeart/2005/8/layout/orgChart1"/>
    <dgm:cxn modelId="{182F41E8-8465-4984-BE70-E06CD65F6B07}" type="presParOf" srcId="{EB42040C-14F9-4D43-B88F-F1083844E4C8}" destId="{E299031B-055F-48ED-A469-D36F1F239F2D}" srcOrd="0" destOrd="0" presId="urn:microsoft.com/office/officeart/2005/8/layout/orgChart1"/>
    <dgm:cxn modelId="{E1D420C7-E357-4407-8B36-7940E94017A7}" type="presParOf" srcId="{EB42040C-14F9-4D43-B88F-F1083844E4C8}" destId="{AD773F89-CF01-4CDF-B63A-86CC5053D50A}" srcOrd="1" destOrd="0" presId="urn:microsoft.com/office/officeart/2005/8/layout/orgChart1"/>
    <dgm:cxn modelId="{3912CE5E-A990-4FD1-A37D-00B9D0BAB13B}" type="presParOf" srcId="{63C60B00-A12C-4799-92E9-E1CD44F7BC36}" destId="{BB099EA9-824D-49AF-A9DA-963A1FC1FD19}" srcOrd="1" destOrd="0" presId="urn:microsoft.com/office/officeart/2005/8/layout/orgChart1"/>
    <dgm:cxn modelId="{4FAE9D70-D657-45B8-B375-2C74E9EE9130}" type="presParOf" srcId="{63C60B00-A12C-4799-92E9-E1CD44F7BC36}" destId="{C5E8D601-1591-44D1-BA69-47C080027B01}" srcOrd="2" destOrd="0" presId="urn:microsoft.com/office/officeart/2005/8/layout/orgChart1"/>
    <dgm:cxn modelId="{458CFEA9-7E46-47FA-BEB8-135BC45D1098}" type="presParOf" srcId="{1EE18A71-CA99-418E-A708-0E329DEF01A7}" destId="{B9CF2007-A239-478B-81AE-AAA3309EF007}" srcOrd="4" destOrd="0" presId="urn:microsoft.com/office/officeart/2005/8/layout/orgChart1"/>
    <dgm:cxn modelId="{D6377B49-225B-4665-A44A-EA796F989D13}" type="presParOf" srcId="{1EE18A71-CA99-418E-A708-0E329DEF01A7}" destId="{91E50735-4862-44A7-A9E6-3E0F51C7AD8E}" srcOrd="5" destOrd="0" presId="urn:microsoft.com/office/officeart/2005/8/layout/orgChart1"/>
    <dgm:cxn modelId="{83356D2A-58E7-4D41-B6A8-AD690CCAF32C}" type="presParOf" srcId="{91E50735-4862-44A7-A9E6-3E0F51C7AD8E}" destId="{DA13727A-9999-4360-8400-61995FB64E6F}" srcOrd="0" destOrd="0" presId="urn:microsoft.com/office/officeart/2005/8/layout/orgChart1"/>
    <dgm:cxn modelId="{F476D271-EB35-46F6-8C97-4D5143B995FA}" type="presParOf" srcId="{DA13727A-9999-4360-8400-61995FB64E6F}" destId="{AFA1094A-FDA5-43BA-85AC-976DB0CF777C}" srcOrd="0" destOrd="0" presId="urn:microsoft.com/office/officeart/2005/8/layout/orgChart1"/>
    <dgm:cxn modelId="{406F84A9-2241-4CE6-8026-FA560D3AEB3F}" type="presParOf" srcId="{DA13727A-9999-4360-8400-61995FB64E6F}" destId="{2724B099-D068-448D-999A-DF1869C713E3}" srcOrd="1" destOrd="0" presId="urn:microsoft.com/office/officeart/2005/8/layout/orgChart1"/>
    <dgm:cxn modelId="{FE9AC62E-6757-4748-809F-2374601B95FB}" type="presParOf" srcId="{91E50735-4862-44A7-A9E6-3E0F51C7AD8E}" destId="{B0C6B74D-D458-4458-9BDE-060DB81249FA}" srcOrd="1" destOrd="0" presId="urn:microsoft.com/office/officeart/2005/8/layout/orgChart1"/>
    <dgm:cxn modelId="{EFB79BFF-E572-40AB-96E0-FF096C503618}" type="presParOf" srcId="{91E50735-4862-44A7-A9E6-3E0F51C7AD8E}" destId="{8AC86701-263B-4B0C-B281-D6EDDB5A338A}" srcOrd="2" destOrd="0" presId="urn:microsoft.com/office/officeart/2005/8/layout/orgChart1"/>
    <dgm:cxn modelId="{85799011-481C-41DC-A472-3C6A49E273AA}" type="presParOf" srcId="{A46AFE0B-063D-48C1-B500-F0D2886F4236}" destId="{96D1F956-3F18-4A7A-A913-0FADDA745A9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86409F-0EE6-4C66-B4FF-56548542B4E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55730417-CCF9-4D35-9D1F-C68AB5B8A472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Regimes Previdenciários</a:t>
          </a:r>
        </a:p>
      </dgm:t>
    </dgm:pt>
    <dgm:pt modelId="{92DF66A2-03F9-4B0E-8E8D-E1484AB6CCD6}" type="parTrans" cxnId="{35060CA4-C991-4ABC-B179-85E7E5348C76}">
      <dgm:prSet/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0C8D7389-8CCC-4E83-8B8D-8900EB4D8651}" type="sibTrans" cxnId="{35060CA4-C991-4ABC-B179-85E7E5348C76}">
      <dgm:prSet/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22E63C87-5306-4FCC-97AC-F1AC444C3A0E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RGPS</a:t>
          </a:r>
        </a:p>
      </dgm:t>
    </dgm:pt>
    <dgm:pt modelId="{CAE4B02D-B07C-49BC-A103-A971D9E6A90C}" type="parTrans" cxnId="{D7C27DED-4B5B-4E02-ACB2-C361985E7AA5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8253B7BE-972D-45EB-93C5-9165B995FC75}" type="sibTrans" cxnId="{D7C27DED-4B5B-4E02-ACB2-C361985E7AA5}">
      <dgm:prSet/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C11EAC16-41CC-4318-8883-FEA1E9FBF600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RPPS</a:t>
          </a:r>
        </a:p>
      </dgm:t>
    </dgm:pt>
    <dgm:pt modelId="{E9D459B6-80BF-4312-B242-2A838EC5A6BE}" type="parTrans" cxnId="{16EDF0C5-B4A7-4B07-B0B3-979455C0EB2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15215998-D637-4D6C-AA42-1C97FE3F7F8E}" type="sibTrans" cxnId="{16EDF0C5-B4A7-4B07-B0B3-979455C0EB2A}">
      <dgm:prSet/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F5F8CB74-2D22-4D52-B884-84B8C49AB44B}">
      <dgm:prSet phldrT="[Texto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RPC</a:t>
          </a:r>
        </a:p>
      </dgm:t>
    </dgm:pt>
    <dgm:pt modelId="{846EF5E4-8590-47D6-8C2A-1866F5433544}" type="parTrans" cxnId="{5F3EEE7F-0AEC-4FBD-BAF7-DC575C700B75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A8ECDB9C-F8CC-4BB2-A87A-49B651A97954}" type="sibTrans" cxnId="{5F3EEE7F-0AEC-4FBD-BAF7-DC575C700B75}">
      <dgm:prSet/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D5E17879-8C22-4073-A0C5-227034DCEC10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Art. 201 da CF</a:t>
          </a:r>
        </a:p>
      </dgm:t>
    </dgm:pt>
    <dgm:pt modelId="{B8523DD0-CD07-4CAD-B7CB-B3AFFB6E4BB5}" type="parTrans" cxnId="{7E076BC8-B708-484A-A4A9-2A89134D4634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960194DA-A91E-4A33-98E0-C54CE596C2A7}" type="sibTrans" cxnId="{7E076BC8-B708-484A-A4A9-2A89134D4634}">
      <dgm:prSet/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8C3D7931-6EF1-4742-B4F2-65B655D99E3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Art. 40 da CF</a:t>
          </a:r>
        </a:p>
      </dgm:t>
    </dgm:pt>
    <dgm:pt modelId="{C69490C4-2509-480F-8AB7-F76B38BE25BE}" type="parTrans" cxnId="{B79DA7BE-5280-4328-99FE-C40FFDF2B38A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DC3D69E0-5894-426C-8D80-750ED6CCF5B6}" type="sibTrans" cxnId="{B79DA7BE-5280-4328-99FE-C40FFDF2B38A}">
      <dgm:prSet/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C880AA5B-7A91-4937-84A3-C4BB068F718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Art. 202 da CF</a:t>
          </a:r>
        </a:p>
        <a:p>
          <a:r>
            <a:rPr lang="pt-BR" dirty="0" err="1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LCs</a:t>
          </a:r>
          <a:r>
            <a:rPr lang="pt-BR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 nº 108 e 109/01 </a:t>
          </a:r>
        </a:p>
      </dgm:t>
    </dgm:pt>
    <dgm:pt modelId="{CF1B3577-F5C0-47E9-8EF7-B8A9089B4F95}" type="parTrans" cxnId="{8978A6CD-55A0-419F-9E89-CC82B55DCF13}">
      <dgm:prSet>
        <dgm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58A949DF-1422-497F-9115-975C4161D811}" type="sibTrans" cxnId="{8978A6CD-55A0-419F-9E89-CC82B55DCF13}">
      <dgm:prSet/>
      <dgm:spPr/>
      <dgm:t>
        <a:bodyPr/>
        <a:lstStyle/>
        <a:p>
          <a:endParaRPr lang="pt-BR">
            <a:latin typeface="Constantia" panose="02030602050306030303" pitchFamily="18" charset="0"/>
            <a:cs typeface="Times New Roman" panose="02020603050405020304" pitchFamily="18" charset="0"/>
          </a:endParaRPr>
        </a:p>
      </dgm:t>
    </dgm:pt>
    <dgm:pt modelId="{A6D6957D-BCB8-4059-B7B5-167C664DA731}" type="pres">
      <dgm:prSet presAssocID="{7886409F-0EE6-4C66-B4FF-56548542B4E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pt-BR"/>
        </a:p>
      </dgm:t>
    </dgm:pt>
    <dgm:pt modelId="{CC4F2098-AA15-4E15-ABC0-5E1CFB60FF6B}" type="pres">
      <dgm:prSet presAssocID="{55730417-CCF9-4D35-9D1F-C68AB5B8A472}" presName="hierRoot1" presStyleCnt="0">
        <dgm:presLayoutVars>
          <dgm:hierBranch val="init"/>
        </dgm:presLayoutVars>
      </dgm:prSet>
      <dgm:spPr/>
    </dgm:pt>
    <dgm:pt modelId="{8FCD380D-0B00-4B62-891B-44E639AF698C}" type="pres">
      <dgm:prSet presAssocID="{55730417-CCF9-4D35-9D1F-C68AB5B8A472}" presName="rootComposite1" presStyleCnt="0"/>
      <dgm:spPr/>
    </dgm:pt>
    <dgm:pt modelId="{A8A3B69F-1BA6-407E-856B-4BEE9817D53C}" type="pres">
      <dgm:prSet presAssocID="{55730417-CCF9-4D35-9D1F-C68AB5B8A472}" presName="rootText1" presStyleLbl="node0" presStyleIdx="0" presStyleCnt="1" custScaleX="119900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E4DFD50-5714-429B-B86D-2D8EE1FA36C9}" type="pres">
      <dgm:prSet presAssocID="{55730417-CCF9-4D35-9D1F-C68AB5B8A472}" presName="rootConnector1" presStyleLbl="node1" presStyleIdx="0" presStyleCnt="0"/>
      <dgm:spPr/>
      <dgm:t>
        <a:bodyPr/>
        <a:lstStyle/>
        <a:p>
          <a:endParaRPr lang="pt-BR"/>
        </a:p>
      </dgm:t>
    </dgm:pt>
    <dgm:pt modelId="{6083DBDE-623C-48BF-970E-F31713006A63}" type="pres">
      <dgm:prSet presAssocID="{55730417-CCF9-4D35-9D1F-C68AB5B8A472}" presName="hierChild2" presStyleCnt="0"/>
      <dgm:spPr/>
    </dgm:pt>
    <dgm:pt modelId="{5DF67ACE-2ECD-4CD5-A434-6AC3F5517699}" type="pres">
      <dgm:prSet presAssocID="{CAE4B02D-B07C-49BC-A103-A971D9E6A90C}" presName="Name37" presStyleLbl="parChTrans1D2" presStyleIdx="0" presStyleCnt="3"/>
      <dgm:spPr/>
      <dgm:t>
        <a:bodyPr/>
        <a:lstStyle/>
        <a:p>
          <a:endParaRPr lang="pt-BR"/>
        </a:p>
      </dgm:t>
    </dgm:pt>
    <dgm:pt modelId="{3827E044-E094-418B-957C-E69FAAABAAF6}" type="pres">
      <dgm:prSet presAssocID="{22E63C87-5306-4FCC-97AC-F1AC444C3A0E}" presName="hierRoot2" presStyleCnt="0">
        <dgm:presLayoutVars>
          <dgm:hierBranch val="init"/>
        </dgm:presLayoutVars>
      </dgm:prSet>
      <dgm:spPr/>
    </dgm:pt>
    <dgm:pt modelId="{9366DB9F-0D56-47AB-B463-5761B63B9CE9}" type="pres">
      <dgm:prSet presAssocID="{22E63C87-5306-4FCC-97AC-F1AC444C3A0E}" presName="rootComposite" presStyleCnt="0"/>
      <dgm:spPr/>
    </dgm:pt>
    <dgm:pt modelId="{A1ED6265-C6F9-481B-A1DC-DBAA5708AA47}" type="pres">
      <dgm:prSet presAssocID="{22E63C87-5306-4FCC-97AC-F1AC444C3A0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5F46CAF-6ACD-4225-904B-E427AF562816}" type="pres">
      <dgm:prSet presAssocID="{22E63C87-5306-4FCC-97AC-F1AC444C3A0E}" presName="rootConnector" presStyleLbl="node2" presStyleIdx="0" presStyleCnt="3"/>
      <dgm:spPr/>
      <dgm:t>
        <a:bodyPr/>
        <a:lstStyle/>
        <a:p>
          <a:endParaRPr lang="pt-BR"/>
        </a:p>
      </dgm:t>
    </dgm:pt>
    <dgm:pt modelId="{FEFAB75F-2531-41D3-8BFE-96BB7C15A45E}" type="pres">
      <dgm:prSet presAssocID="{22E63C87-5306-4FCC-97AC-F1AC444C3A0E}" presName="hierChild4" presStyleCnt="0"/>
      <dgm:spPr/>
    </dgm:pt>
    <dgm:pt modelId="{8A80BE4B-5A42-48D4-89E1-84CEE678D8BB}" type="pres">
      <dgm:prSet presAssocID="{B8523DD0-CD07-4CAD-B7CB-B3AFFB6E4BB5}" presName="Name37" presStyleLbl="parChTrans1D3" presStyleIdx="0" presStyleCnt="3"/>
      <dgm:spPr/>
      <dgm:t>
        <a:bodyPr/>
        <a:lstStyle/>
        <a:p>
          <a:endParaRPr lang="pt-BR"/>
        </a:p>
      </dgm:t>
    </dgm:pt>
    <dgm:pt modelId="{53F18643-6852-4CB0-8543-C8FBDD673744}" type="pres">
      <dgm:prSet presAssocID="{D5E17879-8C22-4073-A0C5-227034DCEC10}" presName="hierRoot2" presStyleCnt="0">
        <dgm:presLayoutVars>
          <dgm:hierBranch val="init"/>
        </dgm:presLayoutVars>
      </dgm:prSet>
      <dgm:spPr/>
    </dgm:pt>
    <dgm:pt modelId="{786F2CCF-A8E0-41A6-B764-00CF4B3307D6}" type="pres">
      <dgm:prSet presAssocID="{D5E17879-8C22-4073-A0C5-227034DCEC10}" presName="rootComposite" presStyleCnt="0"/>
      <dgm:spPr/>
    </dgm:pt>
    <dgm:pt modelId="{E6FCB198-18C8-44FF-B422-A1F025415A05}" type="pres">
      <dgm:prSet presAssocID="{D5E17879-8C22-4073-A0C5-227034DCEC10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4A98A99-D907-469D-A6A9-5C0EAF02D7B7}" type="pres">
      <dgm:prSet presAssocID="{D5E17879-8C22-4073-A0C5-227034DCEC10}" presName="rootConnector" presStyleLbl="node3" presStyleIdx="0" presStyleCnt="3"/>
      <dgm:spPr/>
      <dgm:t>
        <a:bodyPr/>
        <a:lstStyle/>
        <a:p>
          <a:endParaRPr lang="pt-BR"/>
        </a:p>
      </dgm:t>
    </dgm:pt>
    <dgm:pt modelId="{CFE989B8-D9B9-49BB-BB96-05FA8BB76BDC}" type="pres">
      <dgm:prSet presAssocID="{D5E17879-8C22-4073-A0C5-227034DCEC10}" presName="hierChild4" presStyleCnt="0"/>
      <dgm:spPr/>
    </dgm:pt>
    <dgm:pt modelId="{3CCFEBF0-7580-46EE-9ECF-3AB20BFE4DA3}" type="pres">
      <dgm:prSet presAssocID="{D5E17879-8C22-4073-A0C5-227034DCEC10}" presName="hierChild5" presStyleCnt="0"/>
      <dgm:spPr/>
    </dgm:pt>
    <dgm:pt modelId="{FBBFBAB1-E52C-4BD5-83D1-8C063AA727CC}" type="pres">
      <dgm:prSet presAssocID="{22E63C87-5306-4FCC-97AC-F1AC444C3A0E}" presName="hierChild5" presStyleCnt="0"/>
      <dgm:spPr/>
    </dgm:pt>
    <dgm:pt modelId="{528EEEA1-AF8A-4205-9D23-A2CAF72C1153}" type="pres">
      <dgm:prSet presAssocID="{E9D459B6-80BF-4312-B242-2A838EC5A6BE}" presName="Name37" presStyleLbl="parChTrans1D2" presStyleIdx="1" presStyleCnt="3"/>
      <dgm:spPr/>
      <dgm:t>
        <a:bodyPr/>
        <a:lstStyle/>
        <a:p>
          <a:endParaRPr lang="pt-BR"/>
        </a:p>
      </dgm:t>
    </dgm:pt>
    <dgm:pt modelId="{31E20B38-3819-433F-9C2C-A5FCCF37C75C}" type="pres">
      <dgm:prSet presAssocID="{C11EAC16-41CC-4318-8883-FEA1E9FBF600}" presName="hierRoot2" presStyleCnt="0">
        <dgm:presLayoutVars>
          <dgm:hierBranch val="init"/>
        </dgm:presLayoutVars>
      </dgm:prSet>
      <dgm:spPr/>
    </dgm:pt>
    <dgm:pt modelId="{75A33D6D-2907-4EA7-BFD6-655F19C1F281}" type="pres">
      <dgm:prSet presAssocID="{C11EAC16-41CC-4318-8883-FEA1E9FBF600}" presName="rootComposite" presStyleCnt="0"/>
      <dgm:spPr/>
    </dgm:pt>
    <dgm:pt modelId="{2BBEB114-1D1E-4FF0-A92A-C7A978CE34B7}" type="pres">
      <dgm:prSet presAssocID="{C11EAC16-41CC-4318-8883-FEA1E9FBF60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81B19C4-6731-4349-B844-4957812D3983}" type="pres">
      <dgm:prSet presAssocID="{C11EAC16-41CC-4318-8883-FEA1E9FBF600}" presName="rootConnector" presStyleLbl="node2" presStyleIdx="1" presStyleCnt="3"/>
      <dgm:spPr/>
      <dgm:t>
        <a:bodyPr/>
        <a:lstStyle/>
        <a:p>
          <a:endParaRPr lang="pt-BR"/>
        </a:p>
      </dgm:t>
    </dgm:pt>
    <dgm:pt modelId="{74DFA69D-C9F6-4DE5-939E-60C7A32A8E78}" type="pres">
      <dgm:prSet presAssocID="{C11EAC16-41CC-4318-8883-FEA1E9FBF600}" presName="hierChild4" presStyleCnt="0"/>
      <dgm:spPr/>
    </dgm:pt>
    <dgm:pt modelId="{55A1D8EC-7082-4538-9D3B-2A140141F6C2}" type="pres">
      <dgm:prSet presAssocID="{C69490C4-2509-480F-8AB7-F76B38BE25BE}" presName="Name37" presStyleLbl="parChTrans1D3" presStyleIdx="1" presStyleCnt="3"/>
      <dgm:spPr/>
      <dgm:t>
        <a:bodyPr/>
        <a:lstStyle/>
        <a:p>
          <a:endParaRPr lang="pt-BR"/>
        </a:p>
      </dgm:t>
    </dgm:pt>
    <dgm:pt modelId="{BE92F73C-A915-432B-A84B-A20EBEF6BA0E}" type="pres">
      <dgm:prSet presAssocID="{8C3D7931-6EF1-4742-B4F2-65B655D99E33}" presName="hierRoot2" presStyleCnt="0">
        <dgm:presLayoutVars>
          <dgm:hierBranch val="init"/>
        </dgm:presLayoutVars>
      </dgm:prSet>
      <dgm:spPr/>
    </dgm:pt>
    <dgm:pt modelId="{57922858-A1B0-414E-83DE-BB2B6CBA57FD}" type="pres">
      <dgm:prSet presAssocID="{8C3D7931-6EF1-4742-B4F2-65B655D99E33}" presName="rootComposite" presStyleCnt="0"/>
      <dgm:spPr/>
    </dgm:pt>
    <dgm:pt modelId="{12B60386-C8D7-4F2C-A0C7-0D33B07CDB6F}" type="pres">
      <dgm:prSet presAssocID="{8C3D7931-6EF1-4742-B4F2-65B655D99E33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9EC4424-BF62-40E5-BA54-EECB7993EEE4}" type="pres">
      <dgm:prSet presAssocID="{8C3D7931-6EF1-4742-B4F2-65B655D99E33}" presName="rootConnector" presStyleLbl="node3" presStyleIdx="1" presStyleCnt="3"/>
      <dgm:spPr/>
      <dgm:t>
        <a:bodyPr/>
        <a:lstStyle/>
        <a:p>
          <a:endParaRPr lang="pt-BR"/>
        </a:p>
      </dgm:t>
    </dgm:pt>
    <dgm:pt modelId="{569279C8-4DF6-42F4-A63B-DB6F18DEA030}" type="pres">
      <dgm:prSet presAssocID="{8C3D7931-6EF1-4742-B4F2-65B655D99E33}" presName="hierChild4" presStyleCnt="0"/>
      <dgm:spPr/>
    </dgm:pt>
    <dgm:pt modelId="{A9C039DF-B2B7-41E2-9F1C-672F3E3225EE}" type="pres">
      <dgm:prSet presAssocID="{8C3D7931-6EF1-4742-B4F2-65B655D99E33}" presName="hierChild5" presStyleCnt="0"/>
      <dgm:spPr/>
    </dgm:pt>
    <dgm:pt modelId="{3E024A16-4AC8-482E-8F41-6E69E90BE1A2}" type="pres">
      <dgm:prSet presAssocID="{C11EAC16-41CC-4318-8883-FEA1E9FBF600}" presName="hierChild5" presStyleCnt="0"/>
      <dgm:spPr/>
    </dgm:pt>
    <dgm:pt modelId="{33C1DE3E-D75F-4147-8531-C8D94FBCDC96}" type="pres">
      <dgm:prSet presAssocID="{846EF5E4-8590-47D6-8C2A-1866F5433544}" presName="Name37" presStyleLbl="parChTrans1D2" presStyleIdx="2" presStyleCnt="3"/>
      <dgm:spPr/>
      <dgm:t>
        <a:bodyPr/>
        <a:lstStyle/>
        <a:p>
          <a:endParaRPr lang="pt-BR"/>
        </a:p>
      </dgm:t>
    </dgm:pt>
    <dgm:pt modelId="{39416B41-A519-4BAE-AF6F-F74055F23AB4}" type="pres">
      <dgm:prSet presAssocID="{F5F8CB74-2D22-4D52-B884-84B8C49AB44B}" presName="hierRoot2" presStyleCnt="0">
        <dgm:presLayoutVars>
          <dgm:hierBranch val="init"/>
        </dgm:presLayoutVars>
      </dgm:prSet>
      <dgm:spPr/>
    </dgm:pt>
    <dgm:pt modelId="{D21F272F-5E92-4E67-9CE2-AA223140C533}" type="pres">
      <dgm:prSet presAssocID="{F5F8CB74-2D22-4D52-B884-84B8C49AB44B}" presName="rootComposite" presStyleCnt="0"/>
      <dgm:spPr/>
    </dgm:pt>
    <dgm:pt modelId="{63A23493-C02B-4AF3-8506-EC22584AEF8E}" type="pres">
      <dgm:prSet presAssocID="{F5F8CB74-2D22-4D52-B884-84B8C49AB44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ADC4656D-9EEF-46D4-B629-8A84EA8C4336}" type="pres">
      <dgm:prSet presAssocID="{F5F8CB74-2D22-4D52-B884-84B8C49AB44B}" presName="rootConnector" presStyleLbl="node2" presStyleIdx="2" presStyleCnt="3"/>
      <dgm:spPr/>
      <dgm:t>
        <a:bodyPr/>
        <a:lstStyle/>
        <a:p>
          <a:endParaRPr lang="pt-BR"/>
        </a:p>
      </dgm:t>
    </dgm:pt>
    <dgm:pt modelId="{7CE06E0D-3FD5-4145-AC63-FBE9F98BC76E}" type="pres">
      <dgm:prSet presAssocID="{F5F8CB74-2D22-4D52-B884-84B8C49AB44B}" presName="hierChild4" presStyleCnt="0"/>
      <dgm:spPr/>
    </dgm:pt>
    <dgm:pt modelId="{824C2B96-759C-4986-A875-AEFC5268B920}" type="pres">
      <dgm:prSet presAssocID="{CF1B3577-F5C0-47E9-8EF7-B8A9089B4F95}" presName="Name37" presStyleLbl="parChTrans1D3" presStyleIdx="2" presStyleCnt="3"/>
      <dgm:spPr/>
      <dgm:t>
        <a:bodyPr/>
        <a:lstStyle/>
        <a:p>
          <a:endParaRPr lang="pt-BR"/>
        </a:p>
      </dgm:t>
    </dgm:pt>
    <dgm:pt modelId="{61531509-B470-4863-919B-7ABF044E6CB7}" type="pres">
      <dgm:prSet presAssocID="{C880AA5B-7A91-4937-84A3-C4BB068F718F}" presName="hierRoot2" presStyleCnt="0">
        <dgm:presLayoutVars>
          <dgm:hierBranch val="init"/>
        </dgm:presLayoutVars>
      </dgm:prSet>
      <dgm:spPr/>
    </dgm:pt>
    <dgm:pt modelId="{67FBD304-9117-4384-868C-1D9B1694A2D0}" type="pres">
      <dgm:prSet presAssocID="{C880AA5B-7A91-4937-84A3-C4BB068F718F}" presName="rootComposite" presStyleCnt="0"/>
      <dgm:spPr/>
    </dgm:pt>
    <dgm:pt modelId="{3795C2C2-5927-4AEA-AAAA-45DCE91A2034}" type="pres">
      <dgm:prSet presAssocID="{C880AA5B-7A91-4937-84A3-C4BB068F718F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B7BECDB2-F141-4043-930F-80A0BEE201DB}" type="pres">
      <dgm:prSet presAssocID="{C880AA5B-7A91-4937-84A3-C4BB068F718F}" presName="rootConnector" presStyleLbl="node3" presStyleIdx="2" presStyleCnt="3"/>
      <dgm:spPr/>
      <dgm:t>
        <a:bodyPr/>
        <a:lstStyle/>
        <a:p>
          <a:endParaRPr lang="pt-BR"/>
        </a:p>
      </dgm:t>
    </dgm:pt>
    <dgm:pt modelId="{1BBDBF3B-0104-4FBD-8C88-75FA0D4243AB}" type="pres">
      <dgm:prSet presAssocID="{C880AA5B-7A91-4937-84A3-C4BB068F718F}" presName="hierChild4" presStyleCnt="0"/>
      <dgm:spPr/>
    </dgm:pt>
    <dgm:pt modelId="{79D4156C-D7C0-471D-9447-4AE8FA8EA349}" type="pres">
      <dgm:prSet presAssocID="{C880AA5B-7A91-4937-84A3-C4BB068F718F}" presName="hierChild5" presStyleCnt="0"/>
      <dgm:spPr/>
    </dgm:pt>
    <dgm:pt modelId="{0BF88071-3003-482D-8E52-8B2ED9B952D0}" type="pres">
      <dgm:prSet presAssocID="{F5F8CB74-2D22-4D52-B884-84B8C49AB44B}" presName="hierChild5" presStyleCnt="0"/>
      <dgm:spPr/>
    </dgm:pt>
    <dgm:pt modelId="{9B080571-CBF7-4EA8-80C8-692C4C16CB44}" type="pres">
      <dgm:prSet presAssocID="{55730417-CCF9-4D35-9D1F-C68AB5B8A472}" presName="hierChild3" presStyleCnt="0"/>
      <dgm:spPr/>
    </dgm:pt>
  </dgm:ptLst>
  <dgm:cxnLst>
    <dgm:cxn modelId="{AF195FAB-8291-4F59-99D1-004699F266F0}" type="presOf" srcId="{55730417-CCF9-4D35-9D1F-C68AB5B8A472}" destId="{A8A3B69F-1BA6-407E-856B-4BEE9817D53C}" srcOrd="0" destOrd="0" presId="urn:microsoft.com/office/officeart/2005/8/layout/orgChart1"/>
    <dgm:cxn modelId="{270F3ACE-2129-46EA-8B52-E2F6DD1BF24F}" type="presOf" srcId="{C880AA5B-7A91-4937-84A3-C4BB068F718F}" destId="{3795C2C2-5927-4AEA-AAAA-45DCE91A2034}" srcOrd="0" destOrd="0" presId="urn:microsoft.com/office/officeart/2005/8/layout/orgChart1"/>
    <dgm:cxn modelId="{49CD5282-E4CC-4121-9769-EF70C428B07C}" type="presOf" srcId="{C11EAC16-41CC-4318-8883-FEA1E9FBF600}" destId="{F81B19C4-6731-4349-B844-4957812D3983}" srcOrd="1" destOrd="0" presId="urn:microsoft.com/office/officeart/2005/8/layout/orgChart1"/>
    <dgm:cxn modelId="{7E076BC8-B708-484A-A4A9-2A89134D4634}" srcId="{22E63C87-5306-4FCC-97AC-F1AC444C3A0E}" destId="{D5E17879-8C22-4073-A0C5-227034DCEC10}" srcOrd="0" destOrd="0" parTransId="{B8523DD0-CD07-4CAD-B7CB-B3AFFB6E4BB5}" sibTransId="{960194DA-A91E-4A33-98E0-C54CE596C2A7}"/>
    <dgm:cxn modelId="{3321CF5A-7BDE-4930-B61D-31485507376B}" type="presOf" srcId="{8C3D7931-6EF1-4742-B4F2-65B655D99E33}" destId="{12B60386-C8D7-4F2C-A0C7-0D33B07CDB6F}" srcOrd="0" destOrd="0" presId="urn:microsoft.com/office/officeart/2005/8/layout/orgChart1"/>
    <dgm:cxn modelId="{CAE882F9-FA8C-4CCB-B9DB-5330ACCE705C}" type="presOf" srcId="{C69490C4-2509-480F-8AB7-F76B38BE25BE}" destId="{55A1D8EC-7082-4538-9D3B-2A140141F6C2}" srcOrd="0" destOrd="0" presId="urn:microsoft.com/office/officeart/2005/8/layout/orgChart1"/>
    <dgm:cxn modelId="{A4B311DD-B097-4AFF-9397-A13A5C844FC7}" type="presOf" srcId="{F5F8CB74-2D22-4D52-B884-84B8C49AB44B}" destId="{ADC4656D-9EEF-46D4-B629-8A84EA8C4336}" srcOrd="1" destOrd="0" presId="urn:microsoft.com/office/officeart/2005/8/layout/orgChart1"/>
    <dgm:cxn modelId="{B4E94E22-D4C8-4FD3-9821-D41B6B8710C3}" type="presOf" srcId="{7886409F-0EE6-4C66-B4FF-56548542B4EB}" destId="{A6D6957D-BCB8-4059-B7B5-167C664DA731}" srcOrd="0" destOrd="0" presId="urn:microsoft.com/office/officeart/2005/8/layout/orgChart1"/>
    <dgm:cxn modelId="{361A066B-D39F-4178-94B6-715A3C0C6B68}" type="presOf" srcId="{22E63C87-5306-4FCC-97AC-F1AC444C3A0E}" destId="{F5F46CAF-6ACD-4225-904B-E427AF562816}" srcOrd="1" destOrd="0" presId="urn:microsoft.com/office/officeart/2005/8/layout/orgChart1"/>
    <dgm:cxn modelId="{16EDF0C5-B4A7-4B07-B0B3-979455C0EB2A}" srcId="{55730417-CCF9-4D35-9D1F-C68AB5B8A472}" destId="{C11EAC16-41CC-4318-8883-FEA1E9FBF600}" srcOrd="1" destOrd="0" parTransId="{E9D459B6-80BF-4312-B242-2A838EC5A6BE}" sibTransId="{15215998-D637-4D6C-AA42-1C97FE3F7F8E}"/>
    <dgm:cxn modelId="{4148FFA1-2B80-4F9B-9A1F-F1D305A29F1F}" type="presOf" srcId="{D5E17879-8C22-4073-A0C5-227034DCEC10}" destId="{E6FCB198-18C8-44FF-B422-A1F025415A05}" srcOrd="0" destOrd="0" presId="urn:microsoft.com/office/officeart/2005/8/layout/orgChart1"/>
    <dgm:cxn modelId="{366377F9-5B04-42CF-A839-F4369C0B7A8D}" type="presOf" srcId="{B8523DD0-CD07-4CAD-B7CB-B3AFFB6E4BB5}" destId="{8A80BE4B-5A42-48D4-89E1-84CEE678D8BB}" srcOrd="0" destOrd="0" presId="urn:microsoft.com/office/officeart/2005/8/layout/orgChart1"/>
    <dgm:cxn modelId="{EC6AD8F1-8DBB-4CEF-B143-A7D9A473FD82}" type="presOf" srcId="{8C3D7931-6EF1-4742-B4F2-65B655D99E33}" destId="{E9EC4424-BF62-40E5-BA54-EECB7993EEE4}" srcOrd="1" destOrd="0" presId="urn:microsoft.com/office/officeart/2005/8/layout/orgChart1"/>
    <dgm:cxn modelId="{8DAE9CCC-963A-439C-94D1-623DC4CBD49B}" type="presOf" srcId="{F5F8CB74-2D22-4D52-B884-84B8C49AB44B}" destId="{63A23493-C02B-4AF3-8506-EC22584AEF8E}" srcOrd="0" destOrd="0" presId="urn:microsoft.com/office/officeart/2005/8/layout/orgChart1"/>
    <dgm:cxn modelId="{2330183F-B708-4D95-8DCF-3C981D39C522}" type="presOf" srcId="{846EF5E4-8590-47D6-8C2A-1866F5433544}" destId="{33C1DE3E-D75F-4147-8531-C8D94FBCDC96}" srcOrd="0" destOrd="0" presId="urn:microsoft.com/office/officeart/2005/8/layout/orgChart1"/>
    <dgm:cxn modelId="{C313FF17-00E4-400B-9D0F-6BDA324AFCCC}" type="presOf" srcId="{D5E17879-8C22-4073-A0C5-227034DCEC10}" destId="{54A98A99-D907-469D-A6A9-5C0EAF02D7B7}" srcOrd="1" destOrd="0" presId="urn:microsoft.com/office/officeart/2005/8/layout/orgChart1"/>
    <dgm:cxn modelId="{8978A6CD-55A0-419F-9E89-CC82B55DCF13}" srcId="{F5F8CB74-2D22-4D52-B884-84B8C49AB44B}" destId="{C880AA5B-7A91-4937-84A3-C4BB068F718F}" srcOrd="0" destOrd="0" parTransId="{CF1B3577-F5C0-47E9-8EF7-B8A9089B4F95}" sibTransId="{58A949DF-1422-497F-9115-975C4161D811}"/>
    <dgm:cxn modelId="{BBBB931B-B6B0-4329-BE68-4334D20E443F}" type="presOf" srcId="{55730417-CCF9-4D35-9D1F-C68AB5B8A472}" destId="{EE4DFD50-5714-429B-B86D-2D8EE1FA36C9}" srcOrd="1" destOrd="0" presId="urn:microsoft.com/office/officeart/2005/8/layout/orgChart1"/>
    <dgm:cxn modelId="{F50C7017-AB57-44B8-8CA0-FF293E907FB2}" type="presOf" srcId="{CF1B3577-F5C0-47E9-8EF7-B8A9089B4F95}" destId="{824C2B96-759C-4986-A875-AEFC5268B920}" srcOrd="0" destOrd="0" presId="urn:microsoft.com/office/officeart/2005/8/layout/orgChart1"/>
    <dgm:cxn modelId="{E15856B8-44C8-4500-B7EF-B9B366BB0D24}" type="presOf" srcId="{22E63C87-5306-4FCC-97AC-F1AC444C3A0E}" destId="{A1ED6265-C6F9-481B-A1DC-DBAA5708AA47}" srcOrd="0" destOrd="0" presId="urn:microsoft.com/office/officeart/2005/8/layout/orgChart1"/>
    <dgm:cxn modelId="{422EA173-B0C3-4963-B9D4-0CC1EB2E2B1B}" type="presOf" srcId="{C880AA5B-7A91-4937-84A3-C4BB068F718F}" destId="{B7BECDB2-F141-4043-930F-80A0BEE201DB}" srcOrd="1" destOrd="0" presId="urn:microsoft.com/office/officeart/2005/8/layout/orgChart1"/>
    <dgm:cxn modelId="{5F3EEE7F-0AEC-4FBD-BAF7-DC575C700B75}" srcId="{55730417-CCF9-4D35-9D1F-C68AB5B8A472}" destId="{F5F8CB74-2D22-4D52-B884-84B8C49AB44B}" srcOrd="2" destOrd="0" parTransId="{846EF5E4-8590-47D6-8C2A-1866F5433544}" sibTransId="{A8ECDB9C-F8CC-4BB2-A87A-49B651A97954}"/>
    <dgm:cxn modelId="{BE0D8A14-23AB-4A19-9392-52FDA81B627B}" type="presOf" srcId="{E9D459B6-80BF-4312-B242-2A838EC5A6BE}" destId="{528EEEA1-AF8A-4205-9D23-A2CAF72C1153}" srcOrd="0" destOrd="0" presId="urn:microsoft.com/office/officeart/2005/8/layout/orgChart1"/>
    <dgm:cxn modelId="{B79DA7BE-5280-4328-99FE-C40FFDF2B38A}" srcId="{C11EAC16-41CC-4318-8883-FEA1E9FBF600}" destId="{8C3D7931-6EF1-4742-B4F2-65B655D99E33}" srcOrd="0" destOrd="0" parTransId="{C69490C4-2509-480F-8AB7-F76B38BE25BE}" sibTransId="{DC3D69E0-5894-426C-8D80-750ED6CCF5B6}"/>
    <dgm:cxn modelId="{83D8BE32-8832-4AA8-B80A-93F1363C33FA}" type="presOf" srcId="{C11EAC16-41CC-4318-8883-FEA1E9FBF600}" destId="{2BBEB114-1D1E-4FF0-A92A-C7A978CE34B7}" srcOrd="0" destOrd="0" presId="urn:microsoft.com/office/officeart/2005/8/layout/orgChart1"/>
    <dgm:cxn modelId="{346B9CF5-2AE9-4EFA-BE52-ED7F1013ADD6}" type="presOf" srcId="{CAE4B02D-B07C-49BC-A103-A971D9E6A90C}" destId="{5DF67ACE-2ECD-4CD5-A434-6AC3F5517699}" srcOrd="0" destOrd="0" presId="urn:microsoft.com/office/officeart/2005/8/layout/orgChart1"/>
    <dgm:cxn modelId="{35060CA4-C991-4ABC-B179-85E7E5348C76}" srcId="{7886409F-0EE6-4C66-B4FF-56548542B4EB}" destId="{55730417-CCF9-4D35-9D1F-C68AB5B8A472}" srcOrd="0" destOrd="0" parTransId="{92DF66A2-03F9-4B0E-8E8D-E1484AB6CCD6}" sibTransId="{0C8D7389-8CCC-4E83-8B8D-8900EB4D8651}"/>
    <dgm:cxn modelId="{D7C27DED-4B5B-4E02-ACB2-C361985E7AA5}" srcId="{55730417-CCF9-4D35-9D1F-C68AB5B8A472}" destId="{22E63C87-5306-4FCC-97AC-F1AC444C3A0E}" srcOrd="0" destOrd="0" parTransId="{CAE4B02D-B07C-49BC-A103-A971D9E6A90C}" sibTransId="{8253B7BE-972D-45EB-93C5-9165B995FC75}"/>
    <dgm:cxn modelId="{80D1E273-007E-4701-A76C-5DD07B7AE8EF}" type="presParOf" srcId="{A6D6957D-BCB8-4059-B7B5-167C664DA731}" destId="{CC4F2098-AA15-4E15-ABC0-5E1CFB60FF6B}" srcOrd="0" destOrd="0" presId="urn:microsoft.com/office/officeart/2005/8/layout/orgChart1"/>
    <dgm:cxn modelId="{ADEE8027-C93C-462D-8075-7EEB85794A48}" type="presParOf" srcId="{CC4F2098-AA15-4E15-ABC0-5E1CFB60FF6B}" destId="{8FCD380D-0B00-4B62-891B-44E639AF698C}" srcOrd="0" destOrd="0" presId="urn:microsoft.com/office/officeart/2005/8/layout/orgChart1"/>
    <dgm:cxn modelId="{E15DB502-F419-4A8F-9F01-3777ECD8A36D}" type="presParOf" srcId="{8FCD380D-0B00-4B62-891B-44E639AF698C}" destId="{A8A3B69F-1BA6-407E-856B-4BEE9817D53C}" srcOrd="0" destOrd="0" presId="urn:microsoft.com/office/officeart/2005/8/layout/orgChart1"/>
    <dgm:cxn modelId="{F4BBE458-9957-4CA2-BB71-C5A3BC06D832}" type="presParOf" srcId="{8FCD380D-0B00-4B62-891B-44E639AF698C}" destId="{EE4DFD50-5714-429B-B86D-2D8EE1FA36C9}" srcOrd="1" destOrd="0" presId="urn:microsoft.com/office/officeart/2005/8/layout/orgChart1"/>
    <dgm:cxn modelId="{CFA72A43-1E26-4542-AC5E-236B1295276B}" type="presParOf" srcId="{CC4F2098-AA15-4E15-ABC0-5E1CFB60FF6B}" destId="{6083DBDE-623C-48BF-970E-F31713006A63}" srcOrd="1" destOrd="0" presId="urn:microsoft.com/office/officeart/2005/8/layout/orgChart1"/>
    <dgm:cxn modelId="{61AE9E40-2A25-4DE5-92E2-94D96223B66A}" type="presParOf" srcId="{6083DBDE-623C-48BF-970E-F31713006A63}" destId="{5DF67ACE-2ECD-4CD5-A434-6AC3F5517699}" srcOrd="0" destOrd="0" presId="urn:microsoft.com/office/officeart/2005/8/layout/orgChart1"/>
    <dgm:cxn modelId="{087CB206-7580-4BF1-9517-F6544F3BFD75}" type="presParOf" srcId="{6083DBDE-623C-48BF-970E-F31713006A63}" destId="{3827E044-E094-418B-957C-E69FAAABAAF6}" srcOrd="1" destOrd="0" presId="urn:microsoft.com/office/officeart/2005/8/layout/orgChart1"/>
    <dgm:cxn modelId="{B7AA6AD9-58F8-41C0-AB2F-5ACAD140A983}" type="presParOf" srcId="{3827E044-E094-418B-957C-E69FAAABAAF6}" destId="{9366DB9F-0D56-47AB-B463-5761B63B9CE9}" srcOrd="0" destOrd="0" presId="urn:microsoft.com/office/officeart/2005/8/layout/orgChart1"/>
    <dgm:cxn modelId="{C8046476-FBFC-478C-A417-70B12B2A9BA7}" type="presParOf" srcId="{9366DB9F-0D56-47AB-B463-5761B63B9CE9}" destId="{A1ED6265-C6F9-481B-A1DC-DBAA5708AA47}" srcOrd="0" destOrd="0" presId="urn:microsoft.com/office/officeart/2005/8/layout/orgChart1"/>
    <dgm:cxn modelId="{7DADE572-BD2B-4733-9DCF-500DDFF6FDC0}" type="presParOf" srcId="{9366DB9F-0D56-47AB-B463-5761B63B9CE9}" destId="{F5F46CAF-6ACD-4225-904B-E427AF562816}" srcOrd="1" destOrd="0" presId="urn:microsoft.com/office/officeart/2005/8/layout/orgChart1"/>
    <dgm:cxn modelId="{A58116AF-73E0-40C1-B4FD-51FFC89D42D8}" type="presParOf" srcId="{3827E044-E094-418B-957C-E69FAAABAAF6}" destId="{FEFAB75F-2531-41D3-8BFE-96BB7C15A45E}" srcOrd="1" destOrd="0" presId="urn:microsoft.com/office/officeart/2005/8/layout/orgChart1"/>
    <dgm:cxn modelId="{32131476-7600-4F5B-8C4C-6220E83F8A99}" type="presParOf" srcId="{FEFAB75F-2531-41D3-8BFE-96BB7C15A45E}" destId="{8A80BE4B-5A42-48D4-89E1-84CEE678D8BB}" srcOrd="0" destOrd="0" presId="urn:microsoft.com/office/officeart/2005/8/layout/orgChart1"/>
    <dgm:cxn modelId="{3384F227-8332-439D-A766-0E4633D733F1}" type="presParOf" srcId="{FEFAB75F-2531-41D3-8BFE-96BB7C15A45E}" destId="{53F18643-6852-4CB0-8543-C8FBDD673744}" srcOrd="1" destOrd="0" presId="urn:microsoft.com/office/officeart/2005/8/layout/orgChart1"/>
    <dgm:cxn modelId="{5E4FAEA6-7327-401B-BE8B-4074EF435FEB}" type="presParOf" srcId="{53F18643-6852-4CB0-8543-C8FBDD673744}" destId="{786F2CCF-A8E0-41A6-B764-00CF4B3307D6}" srcOrd="0" destOrd="0" presId="urn:microsoft.com/office/officeart/2005/8/layout/orgChart1"/>
    <dgm:cxn modelId="{EBAAAA8C-6633-40D3-8D97-B35B0AD99930}" type="presParOf" srcId="{786F2CCF-A8E0-41A6-B764-00CF4B3307D6}" destId="{E6FCB198-18C8-44FF-B422-A1F025415A05}" srcOrd="0" destOrd="0" presId="urn:microsoft.com/office/officeart/2005/8/layout/orgChart1"/>
    <dgm:cxn modelId="{1CFAA39E-CD31-478F-9FEB-AD2F1F55A40E}" type="presParOf" srcId="{786F2CCF-A8E0-41A6-B764-00CF4B3307D6}" destId="{54A98A99-D907-469D-A6A9-5C0EAF02D7B7}" srcOrd="1" destOrd="0" presId="urn:microsoft.com/office/officeart/2005/8/layout/orgChart1"/>
    <dgm:cxn modelId="{CA409D5E-5658-465E-BBF6-B40223D52EA7}" type="presParOf" srcId="{53F18643-6852-4CB0-8543-C8FBDD673744}" destId="{CFE989B8-D9B9-49BB-BB96-05FA8BB76BDC}" srcOrd="1" destOrd="0" presId="urn:microsoft.com/office/officeart/2005/8/layout/orgChart1"/>
    <dgm:cxn modelId="{58E52E2D-DB13-4117-A95B-FF17E87650F9}" type="presParOf" srcId="{53F18643-6852-4CB0-8543-C8FBDD673744}" destId="{3CCFEBF0-7580-46EE-9ECF-3AB20BFE4DA3}" srcOrd="2" destOrd="0" presId="urn:microsoft.com/office/officeart/2005/8/layout/orgChart1"/>
    <dgm:cxn modelId="{4E71D24C-2B7F-4A32-A882-13AEAAAE80CB}" type="presParOf" srcId="{3827E044-E094-418B-957C-E69FAAABAAF6}" destId="{FBBFBAB1-E52C-4BD5-83D1-8C063AA727CC}" srcOrd="2" destOrd="0" presId="urn:microsoft.com/office/officeart/2005/8/layout/orgChart1"/>
    <dgm:cxn modelId="{A9D57AFD-373A-431B-B5CC-AA6E0D069A0D}" type="presParOf" srcId="{6083DBDE-623C-48BF-970E-F31713006A63}" destId="{528EEEA1-AF8A-4205-9D23-A2CAF72C1153}" srcOrd="2" destOrd="0" presId="urn:microsoft.com/office/officeart/2005/8/layout/orgChart1"/>
    <dgm:cxn modelId="{4A094E39-2E9C-452A-AE90-BC21DA8F33A7}" type="presParOf" srcId="{6083DBDE-623C-48BF-970E-F31713006A63}" destId="{31E20B38-3819-433F-9C2C-A5FCCF37C75C}" srcOrd="3" destOrd="0" presId="urn:microsoft.com/office/officeart/2005/8/layout/orgChart1"/>
    <dgm:cxn modelId="{A77C7FCD-9C8E-41AA-B13C-9063D04C3DDD}" type="presParOf" srcId="{31E20B38-3819-433F-9C2C-A5FCCF37C75C}" destId="{75A33D6D-2907-4EA7-BFD6-655F19C1F281}" srcOrd="0" destOrd="0" presId="urn:microsoft.com/office/officeart/2005/8/layout/orgChart1"/>
    <dgm:cxn modelId="{14A664A4-89D3-472E-A741-820DB049A0B1}" type="presParOf" srcId="{75A33D6D-2907-4EA7-BFD6-655F19C1F281}" destId="{2BBEB114-1D1E-4FF0-A92A-C7A978CE34B7}" srcOrd="0" destOrd="0" presId="urn:microsoft.com/office/officeart/2005/8/layout/orgChart1"/>
    <dgm:cxn modelId="{7DF7C265-C595-4DAB-91C4-97F43BE96057}" type="presParOf" srcId="{75A33D6D-2907-4EA7-BFD6-655F19C1F281}" destId="{F81B19C4-6731-4349-B844-4957812D3983}" srcOrd="1" destOrd="0" presId="urn:microsoft.com/office/officeart/2005/8/layout/orgChart1"/>
    <dgm:cxn modelId="{1A6A28CE-B82C-4CA0-9F7F-5D412E423188}" type="presParOf" srcId="{31E20B38-3819-433F-9C2C-A5FCCF37C75C}" destId="{74DFA69D-C9F6-4DE5-939E-60C7A32A8E78}" srcOrd="1" destOrd="0" presId="urn:microsoft.com/office/officeart/2005/8/layout/orgChart1"/>
    <dgm:cxn modelId="{DF30DBCA-8A34-44A3-B071-6D26DB88936B}" type="presParOf" srcId="{74DFA69D-C9F6-4DE5-939E-60C7A32A8E78}" destId="{55A1D8EC-7082-4538-9D3B-2A140141F6C2}" srcOrd="0" destOrd="0" presId="urn:microsoft.com/office/officeart/2005/8/layout/orgChart1"/>
    <dgm:cxn modelId="{78127372-64C9-4779-941F-B9E3ACEE858B}" type="presParOf" srcId="{74DFA69D-C9F6-4DE5-939E-60C7A32A8E78}" destId="{BE92F73C-A915-432B-A84B-A20EBEF6BA0E}" srcOrd="1" destOrd="0" presId="urn:microsoft.com/office/officeart/2005/8/layout/orgChart1"/>
    <dgm:cxn modelId="{03EB7D8A-DBAE-4C83-A097-9808DB048AD5}" type="presParOf" srcId="{BE92F73C-A915-432B-A84B-A20EBEF6BA0E}" destId="{57922858-A1B0-414E-83DE-BB2B6CBA57FD}" srcOrd="0" destOrd="0" presId="urn:microsoft.com/office/officeart/2005/8/layout/orgChart1"/>
    <dgm:cxn modelId="{F5290501-BA0E-4B2F-95B7-400640DBDEA3}" type="presParOf" srcId="{57922858-A1B0-414E-83DE-BB2B6CBA57FD}" destId="{12B60386-C8D7-4F2C-A0C7-0D33B07CDB6F}" srcOrd="0" destOrd="0" presId="urn:microsoft.com/office/officeart/2005/8/layout/orgChart1"/>
    <dgm:cxn modelId="{578FFCF4-9D33-4F49-B59D-32E54FD064E9}" type="presParOf" srcId="{57922858-A1B0-414E-83DE-BB2B6CBA57FD}" destId="{E9EC4424-BF62-40E5-BA54-EECB7993EEE4}" srcOrd="1" destOrd="0" presId="urn:microsoft.com/office/officeart/2005/8/layout/orgChart1"/>
    <dgm:cxn modelId="{5C4FAE46-4879-4886-A1E8-2F2AD6FCAF81}" type="presParOf" srcId="{BE92F73C-A915-432B-A84B-A20EBEF6BA0E}" destId="{569279C8-4DF6-42F4-A63B-DB6F18DEA030}" srcOrd="1" destOrd="0" presId="urn:microsoft.com/office/officeart/2005/8/layout/orgChart1"/>
    <dgm:cxn modelId="{3A8A68E8-645B-477C-9199-BC80846496E3}" type="presParOf" srcId="{BE92F73C-A915-432B-A84B-A20EBEF6BA0E}" destId="{A9C039DF-B2B7-41E2-9F1C-672F3E3225EE}" srcOrd="2" destOrd="0" presId="urn:microsoft.com/office/officeart/2005/8/layout/orgChart1"/>
    <dgm:cxn modelId="{5984F626-A7E3-42EF-9731-13B568DC2BDB}" type="presParOf" srcId="{31E20B38-3819-433F-9C2C-A5FCCF37C75C}" destId="{3E024A16-4AC8-482E-8F41-6E69E90BE1A2}" srcOrd="2" destOrd="0" presId="urn:microsoft.com/office/officeart/2005/8/layout/orgChart1"/>
    <dgm:cxn modelId="{A666C2F6-0D25-4720-B833-B94BB206C19F}" type="presParOf" srcId="{6083DBDE-623C-48BF-970E-F31713006A63}" destId="{33C1DE3E-D75F-4147-8531-C8D94FBCDC96}" srcOrd="4" destOrd="0" presId="urn:microsoft.com/office/officeart/2005/8/layout/orgChart1"/>
    <dgm:cxn modelId="{42CBEDF2-2242-4D5F-A307-106079D54C3F}" type="presParOf" srcId="{6083DBDE-623C-48BF-970E-F31713006A63}" destId="{39416B41-A519-4BAE-AF6F-F74055F23AB4}" srcOrd="5" destOrd="0" presId="urn:microsoft.com/office/officeart/2005/8/layout/orgChart1"/>
    <dgm:cxn modelId="{F8687C52-E181-4F59-9CAE-FBEFA1728B38}" type="presParOf" srcId="{39416B41-A519-4BAE-AF6F-F74055F23AB4}" destId="{D21F272F-5E92-4E67-9CE2-AA223140C533}" srcOrd="0" destOrd="0" presId="urn:microsoft.com/office/officeart/2005/8/layout/orgChart1"/>
    <dgm:cxn modelId="{F81ADEFA-14AD-443E-BF01-C3A69DABC549}" type="presParOf" srcId="{D21F272F-5E92-4E67-9CE2-AA223140C533}" destId="{63A23493-C02B-4AF3-8506-EC22584AEF8E}" srcOrd="0" destOrd="0" presId="urn:microsoft.com/office/officeart/2005/8/layout/orgChart1"/>
    <dgm:cxn modelId="{90D108F3-84B1-4B01-86A4-C1CBCFE4631E}" type="presParOf" srcId="{D21F272F-5E92-4E67-9CE2-AA223140C533}" destId="{ADC4656D-9EEF-46D4-B629-8A84EA8C4336}" srcOrd="1" destOrd="0" presId="urn:microsoft.com/office/officeart/2005/8/layout/orgChart1"/>
    <dgm:cxn modelId="{D9AF1338-873C-4925-924E-5EAE3DFB8E3B}" type="presParOf" srcId="{39416B41-A519-4BAE-AF6F-F74055F23AB4}" destId="{7CE06E0D-3FD5-4145-AC63-FBE9F98BC76E}" srcOrd="1" destOrd="0" presId="urn:microsoft.com/office/officeart/2005/8/layout/orgChart1"/>
    <dgm:cxn modelId="{21492785-6AE2-46EE-BCB9-3E109A2041A4}" type="presParOf" srcId="{7CE06E0D-3FD5-4145-AC63-FBE9F98BC76E}" destId="{824C2B96-759C-4986-A875-AEFC5268B920}" srcOrd="0" destOrd="0" presId="urn:microsoft.com/office/officeart/2005/8/layout/orgChart1"/>
    <dgm:cxn modelId="{9F464C3F-6B27-4E4C-8BBC-3D09C1B0AE38}" type="presParOf" srcId="{7CE06E0D-3FD5-4145-AC63-FBE9F98BC76E}" destId="{61531509-B470-4863-919B-7ABF044E6CB7}" srcOrd="1" destOrd="0" presId="urn:microsoft.com/office/officeart/2005/8/layout/orgChart1"/>
    <dgm:cxn modelId="{B7FB4264-698F-49FA-86BE-9190EB2623A5}" type="presParOf" srcId="{61531509-B470-4863-919B-7ABF044E6CB7}" destId="{67FBD304-9117-4384-868C-1D9B1694A2D0}" srcOrd="0" destOrd="0" presId="urn:microsoft.com/office/officeart/2005/8/layout/orgChart1"/>
    <dgm:cxn modelId="{FE6C8592-F3F4-417A-ADFA-1991CFE41227}" type="presParOf" srcId="{67FBD304-9117-4384-868C-1D9B1694A2D0}" destId="{3795C2C2-5927-4AEA-AAAA-45DCE91A2034}" srcOrd="0" destOrd="0" presId="urn:microsoft.com/office/officeart/2005/8/layout/orgChart1"/>
    <dgm:cxn modelId="{D780AC99-AD3A-4786-BFDF-C4C3F4907329}" type="presParOf" srcId="{67FBD304-9117-4384-868C-1D9B1694A2D0}" destId="{B7BECDB2-F141-4043-930F-80A0BEE201DB}" srcOrd="1" destOrd="0" presId="urn:microsoft.com/office/officeart/2005/8/layout/orgChart1"/>
    <dgm:cxn modelId="{E2B19EC8-31AC-4F8D-AEE2-1398580BAF11}" type="presParOf" srcId="{61531509-B470-4863-919B-7ABF044E6CB7}" destId="{1BBDBF3B-0104-4FBD-8C88-75FA0D4243AB}" srcOrd="1" destOrd="0" presId="urn:microsoft.com/office/officeart/2005/8/layout/orgChart1"/>
    <dgm:cxn modelId="{0658906C-473C-408B-8DC2-02BB45F5E161}" type="presParOf" srcId="{61531509-B470-4863-919B-7ABF044E6CB7}" destId="{79D4156C-D7C0-471D-9447-4AE8FA8EA349}" srcOrd="2" destOrd="0" presId="urn:microsoft.com/office/officeart/2005/8/layout/orgChart1"/>
    <dgm:cxn modelId="{EB755E68-C9D5-4D7E-B7F7-E9C4E072C491}" type="presParOf" srcId="{39416B41-A519-4BAE-AF6F-F74055F23AB4}" destId="{0BF88071-3003-482D-8E52-8B2ED9B952D0}" srcOrd="2" destOrd="0" presId="urn:microsoft.com/office/officeart/2005/8/layout/orgChart1"/>
    <dgm:cxn modelId="{884AF27C-5ADD-4442-808F-950F2EC423D3}" type="presParOf" srcId="{CC4F2098-AA15-4E15-ABC0-5E1CFB60FF6B}" destId="{9B080571-CBF7-4EA8-80C8-692C4C16CB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F2007-A239-478B-81AE-AAA3309EF007}">
      <dsp:nvSpPr>
        <dsp:cNvPr id="0" name=""/>
        <dsp:cNvSpPr/>
      </dsp:nvSpPr>
      <dsp:spPr>
        <a:xfrm>
          <a:off x="4064000" y="2214293"/>
          <a:ext cx="2875309" cy="7445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5040"/>
              </a:lnTo>
              <a:lnTo>
                <a:pt x="2875309" y="495040"/>
              </a:lnTo>
              <a:lnTo>
                <a:pt x="2875309" y="744550"/>
              </a:lnTo>
            </a:path>
          </a:pathLst>
        </a:custGeom>
        <a:noFill/>
        <a:ln w="9525" cap="rnd" cmpd="sng" algn="ctr">
          <a:solidFill>
            <a:schemeClr val="dk1">
              <a:shade val="90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F63D70E8-4E6A-4103-9554-ED5344B24F33}">
      <dsp:nvSpPr>
        <dsp:cNvPr id="0" name=""/>
        <dsp:cNvSpPr/>
      </dsp:nvSpPr>
      <dsp:spPr>
        <a:xfrm>
          <a:off x="4018280" y="2214293"/>
          <a:ext cx="91440" cy="74455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44550"/>
              </a:lnTo>
            </a:path>
          </a:pathLst>
        </a:custGeom>
        <a:noFill/>
        <a:ln w="9525" cap="rnd" cmpd="sng" algn="ctr">
          <a:solidFill>
            <a:schemeClr val="dk1">
              <a:shade val="90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3D103D2B-2EFA-4F49-A293-486240026C1B}">
      <dsp:nvSpPr>
        <dsp:cNvPr id="0" name=""/>
        <dsp:cNvSpPr/>
      </dsp:nvSpPr>
      <dsp:spPr>
        <a:xfrm>
          <a:off x="1188690" y="2214293"/>
          <a:ext cx="2875309" cy="744550"/>
        </a:xfrm>
        <a:custGeom>
          <a:avLst/>
          <a:gdLst/>
          <a:ahLst/>
          <a:cxnLst/>
          <a:rect l="0" t="0" r="0" b="0"/>
          <a:pathLst>
            <a:path>
              <a:moveTo>
                <a:pt x="2875309" y="0"/>
              </a:moveTo>
              <a:lnTo>
                <a:pt x="2875309" y="495040"/>
              </a:lnTo>
              <a:lnTo>
                <a:pt x="0" y="495040"/>
              </a:lnTo>
              <a:lnTo>
                <a:pt x="0" y="744550"/>
              </a:lnTo>
            </a:path>
          </a:pathLst>
        </a:custGeom>
        <a:noFill/>
        <a:ln w="9525" cap="rnd" cmpd="sng" algn="ctr">
          <a:solidFill>
            <a:schemeClr val="dk1">
              <a:shade val="90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7B30CDE6-A51F-4469-AD1B-C50604175E32}">
      <dsp:nvSpPr>
        <dsp:cNvPr id="0" name=""/>
        <dsp:cNvSpPr/>
      </dsp:nvSpPr>
      <dsp:spPr>
        <a:xfrm>
          <a:off x="2875855" y="1026148"/>
          <a:ext cx="2376289" cy="1188144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Seguridade Social</a:t>
          </a:r>
        </a:p>
      </dsp:txBody>
      <dsp:txXfrm>
        <a:off x="2875855" y="1026148"/>
        <a:ext cx="2376289" cy="1188144"/>
      </dsp:txXfrm>
    </dsp:sp>
    <dsp:sp modelId="{88731A3F-3938-452B-9475-D55CEE7F8B97}">
      <dsp:nvSpPr>
        <dsp:cNvPr id="0" name=""/>
        <dsp:cNvSpPr/>
      </dsp:nvSpPr>
      <dsp:spPr>
        <a:xfrm>
          <a:off x="545" y="2958843"/>
          <a:ext cx="2376289" cy="1188144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Saúde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CF, art. 196</a:t>
          </a:r>
        </a:p>
      </dsp:txBody>
      <dsp:txXfrm>
        <a:off x="545" y="2958843"/>
        <a:ext cx="2376289" cy="1188144"/>
      </dsp:txXfrm>
    </dsp:sp>
    <dsp:sp modelId="{E299031B-055F-48ED-A469-D36F1F239F2D}">
      <dsp:nvSpPr>
        <dsp:cNvPr id="0" name=""/>
        <dsp:cNvSpPr/>
      </dsp:nvSpPr>
      <dsp:spPr>
        <a:xfrm>
          <a:off x="2875855" y="2958843"/>
          <a:ext cx="2376289" cy="1188144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Previdência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CF, </a:t>
          </a:r>
          <a:r>
            <a:rPr lang="pt-BR" sz="2400" kern="1200" dirty="0" err="1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arts</a:t>
          </a: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. 201 e 202</a:t>
          </a:r>
        </a:p>
      </dsp:txBody>
      <dsp:txXfrm>
        <a:off x="2875855" y="2958843"/>
        <a:ext cx="2376289" cy="1188144"/>
      </dsp:txXfrm>
    </dsp:sp>
    <dsp:sp modelId="{AFA1094A-FDA5-43BA-85AC-976DB0CF777C}">
      <dsp:nvSpPr>
        <dsp:cNvPr id="0" name=""/>
        <dsp:cNvSpPr/>
      </dsp:nvSpPr>
      <dsp:spPr>
        <a:xfrm>
          <a:off x="5751165" y="2958843"/>
          <a:ext cx="2376289" cy="1188144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Assistência Social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CF, art. 203</a:t>
          </a:r>
        </a:p>
      </dsp:txBody>
      <dsp:txXfrm>
        <a:off x="5751165" y="2958843"/>
        <a:ext cx="2376289" cy="11881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C2B96-759C-4986-A875-AEFC5268B920}">
      <dsp:nvSpPr>
        <dsp:cNvPr id="0" name=""/>
        <dsp:cNvSpPr/>
      </dsp:nvSpPr>
      <dsp:spPr>
        <a:xfrm>
          <a:off x="6017703" y="3177585"/>
          <a:ext cx="357945" cy="1097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698"/>
              </a:lnTo>
              <a:lnTo>
                <a:pt x="357945" y="1097698"/>
              </a:lnTo>
            </a:path>
          </a:pathLst>
        </a:custGeom>
        <a:noFill/>
        <a:ln w="9525" cap="rnd" cmpd="sng" algn="ctr">
          <a:solidFill>
            <a:schemeClr val="dk1">
              <a:shade val="90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33C1DE3E-D75F-4147-8531-C8D94FBCDC96}">
      <dsp:nvSpPr>
        <dsp:cNvPr id="0" name=""/>
        <dsp:cNvSpPr/>
      </dsp:nvSpPr>
      <dsp:spPr>
        <a:xfrm>
          <a:off x="4084799" y="1483312"/>
          <a:ext cx="2887423" cy="5011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0561"/>
              </a:lnTo>
              <a:lnTo>
                <a:pt x="2887423" y="250561"/>
              </a:lnTo>
              <a:lnTo>
                <a:pt x="2887423" y="501123"/>
              </a:lnTo>
            </a:path>
          </a:pathLst>
        </a:custGeom>
        <a:noFill/>
        <a:ln w="9525" cap="rnd" cmpd="sng" algn="ctr">
          <a:solidFill>
            <a:schemeClr val="dk1">
              <a:shade val="90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5A1D8EC-7082-4538-9D3B-2A140141F6C2}">
      <dsp:nvSpPr>
        <dsp:cNvPr id="0" name=""/>
        <dsp:cNvSpPr/>
      </dsp:nvSpPr>
      <dsp:spPr>
        <a:xfrm>
          <a:off x="3130279" y="3177585"/>
          <a:ext cx="357945" cy="1097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698"/>
              </a:lnTo>
              <a:lnTo>
                <a:pt x="357945" y="1097698"/>
              </a:lnTo>
            </a:path>
          </a:pathLst>
        </a:custGeom>
        <a:noFill/>
        <a:ln w="9525" cap="rnd" cmpd="sng" algn="ctr">
          <a:solidFill>
            <a:schemeClr val="dk1">
              <a:shade val="90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28EEEA1-AF8A-4205-9D23-A2CAF72C1153}">
      <dsp:nvSpPr>
        <dsp:cNvPr id="0" name=""/>
        <dsp:cNvSpPr/>
      </dsp:nvSpPr>
      <dsp:spPr>
        <a:xfrm>
          <a:off x="4039079" y="1483312"/>
          <a:ext cx="91440" cy="50112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1123"/>
              </a:lnTo>
            </a:path>
          </a:pathLst>
        </a:custGeom>
        <a:noFill/>
        <a:ln w="9525" cap="rnd" cmpd="sng" algn="ctr">
          <a:solidFill>
            <a:schemeClr val="dk1">
              <a:shade val="90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8A80BE4B-5A42-48D4-89E1-84CEE678D8BB}">
      <dsp:nvSpPr>
        <dsp:cNvPr id="0" name=""/>
        <dsp:cNvSpPr/>
      </dsp:nvSpPr>
      <dsp:spPr>
        <a:xfrm>
          <a:off x="242856" y="3177585"/>
          <a:ext cx="357945" cy="1097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7698"/>
              </a:lnTo>
              <a:lnTo>
                <a:pt x="357945" y="1097698"/>
              </a:lnTo>
            </a:path>
          </a:pathLst>
        </a:custGeom>
        <a:noFill/>
        <a:ln w="9525" cap="rnd" cmpd="sng" algn="ctr">
          <a:solidFill>
            <a:schemeClr val="dk1">
              <a:shade val="90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5DF67ACE-2ECD-4CD5-A434-6AC3F5517699}">
      <dsp:nvSpPr>
        <dsp:cNvPr id="0" name=""/>
        <dsp:cNvSpPr/>
      </dsp:nvSpPr>
      <dsp:spPr>
        <a:xfrm>
          <a:off x="1197376" y="1483312"/>
          <a:ext cx="2887423" cy="501123"/>
        </a:xfrm>
        <a:custGeom>
          <a:avLst/>
          <a:gdLst/>
          <a:ahLst/>
          <a:cxnLst/>
          <a:rect l="0" t="0" r="0" b="0"/>
          <a:pathLst>
            <a:path>
              <a:moveTo>
                <a:pt x="2887423" y="0"/>
              </a:moveTo>
              <a:lnTo>
                <a:pt x="2887423" y="250561"/>
              </a:lnTo>
              <a:lnTo>
                <a:pt x="0" y="250561"/>
              </a:lnTo>
              <a:lnTo>
                <a:pt x="0" y="501123"/>
              </a:lnTo>
            </a:path>
          </a:pathLst>
        </a:custGeom>
        <a:noFill/>
        <a:ln w="9525" cap="rnd" cmpd="sng" algn="ctr">
          <a:solidFill>
            <a:schemeClr val="dk1">
              <a:shade val="90000"/>
            </a:schemeClr>
          </a:solidFill>
          <a:prstDash val="solid"/>
        </a:ln>
        <a:effectLst/>
      </dsp:spPr>
      <dsp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dsp:style>
    </dsp:sp>
    <dsp:sp modelId="{A8A3B69F-1BA6-407E-856B-4BEE9817D53C}">
      <dsp:nvSpPr>
        <dsp:cNvPr id="0" name=""/>
        <dsp:cNvSpPr/>
      </dsp:nvSpPr>
      <dsp:spPr>
        <a:xfrm>
          <a:off x="2654213" y="290162"/>
          <a:ext cx="2861173" cy="1193150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Regimes Previdenciários</a:t>
          </a:r>
        </a:p>
      </dsp:txBody>
      <dsp:txXfrm>
        <a:off x="2654213" y="290162"/>
        <a:ext cx="2861173" cy="1193150"/>
      </dsp:txXfrm>
    </dsp:sp>
    <dsp:sp modelId="{A1ED6265-C6F9-481B-A1DC-DBAA5708AA47}">
      <dsp:nvSpPr>
        <dsp:cNvPr id="0" name=""/>
        <dsp:cNvSpPr/>
      </dsp:nvSpPr>
      <dsp:spPr>
        <a:xfrm>
          <a:off x="4226" y="1984435"/>
          <a:ext cx="2386300" cy="1193150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RGPS</a:t>
          </a:r>
        </a:p>
      </dsp:txBody>
      <dsp:txXfrm>
        <a:off x="4226" y="1984435"/>
        <a:ext cx="2386300" cy="1193150"/>
      </dsp:txXfrm>
    </dsp:sp>
    <dsp:sp modelId="{E6FCB198-18C8-44FF-B422-A1F025415A05}">
      <dsp:nvSpPr>
        <dsp:cNvPr id="0" name=""/>
        <dsp:cNvSpPr/>
      </dsp:nvSpPr>
      <dsp:spPr>
        <a:xfrm>
          <a:off x="600801" y="3678708"/>
          <a:ext cx="2386300" cy="1193150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Art. 201 da CF</a:t>
          </a:r>
        </a:p>
      </dsp:txBody>
      <dsp:txXfrm>
        <a:off x="600801" y="3678708"/>
        <a:ext cx="2386300" cy="1193150"/>
      </dsp:txXfrm>
    </dsp:sp>
    <dsp:sp modelId="{2BBEB114-1D1E-4FF0-A92A-C7A978CE34B7}">
      <dsp:nvSpPr>
        <dsp:cNvPr id="0" name=""/>
        <dsp:cNvSpPr/>
      </dsp:nvSpPr>
      <dsp:spPr>
        <a:xfrm>
          <a:off x="2891649" y="1984435"/>
          <a:ext cx="2386300" cy="1193150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RPPS</a:t>
          </a:r>
        </a:p>
      </dsp:txBody>
      <dsp:txXfrm>
        <a:off x="2891649" y="1984435"/>
        <a:ext cx="2386300" cy="1193150"/>
      </dsp:txXfrm>
    </dsp:sp>
    <dsp:sp modelId="{12B60386-C8D7-4F2C-A0C7-0D33B07CDB6F}">
      <dsp:nvSpPr>
        <dsp:cNvPr id="0" name=""/>
        <dsp:cNvSpPr/>
      </dsp:nvSpPr>
      <dsp:spPr>
        <a:xfrm>
          <a:off x="3488224" y="3678708"/>
          <a:ext cx="2386300" cy="1193150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Art. 40 da CF</a:t>
          </a:r>
        </a:p>
      </dsp:txBody>
      <dsp:txXfrm>
        <a:off x="3488224" y="3678708"/>
        <a:ext cx="2386300" cy="1193150"/>
      </dsp:txXfrm>
    </dsp:sp>
    <dsp:sp modelId="{63A23493-C02B-4AF3-8506-EC22584AEF8E}">
      <dsp:nvSpPr>
        <dsp:cNvPr id="0" name=""/>
        <dsp:cNvSpPr/>
      </dsp:nvSpPr>
      <dsp:spPr>
        <a:xfrm>
          <a:off x="5779073" y="1984435"/>
          <a:ext cx="2386300" cy="1193150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RPC</a:t>
          </a:r>
        </a:p>
      </dsp:txBody>
      <dsp:txXfrm>
        <a:off x="5779073" y="1984435"/>
        <a:ext cx="2386300" cy="1193150"/>
      </dsp:txXfrm>
    </dsp:sp>
    <dsp:sp modelId="{3795C2C2-5927-4AEA-AAAA-45DCE91A2034}">
      <dsp:nvSpPr>
        <dsp:cNvPr id="0" name=""/>
        <dsp:cNvSpPr/>
      </dsp:nvSpPr>
      <dsp:spPr>
        <a:xfrm>
          <a:off x="6375648" y="3678708"/>
          <a:ext cx="2386300" cy="1193150"/>
        </a:xfrm>
        <a:prstGeom prst="rect">
          <a:avLst/>
        </a:prstGeom>
        <a:solidFill>
          <a:schemeClr val="lt1"/>
        </a:solidFill>
        <a:ln w="15875" cap="rnd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Art. 202 da CF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err="1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LCs</a:t>
          </a:r>
          <a:r>
            <a:rPr lang="pt-BR" sz="2400" kern="1200" dirty="0">
              <a:solidFill>
                <a:schemeClr val="tx1"/>
              </a:solidFill>
              <a:latin typeface="Constantia" panose="02030602050306030303" pitchFamily="18" charset="0"/>
              <a:cs typeface="Times New Roman" panose="02020603050405020304" pitchFamily="18" charset="0"/>
            </a:rPr>
            <a:t> nº 108 e 109/01 </a:t>
          </a:r>
        </a:p>
      </dsp:txBody>
      <dsp:txXfrm>
        <a:off x="6375648" y="3678708"/>
        <a:ext cx="2386300" cy="11931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62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5865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297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56264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91678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7546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631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3177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e diagrama ou organo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53976"/>
            <a:ext cx="10972800" cy="107156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SmartArt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9C46E-8E78-4C5E-9540-3C086494740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157896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53976"/>
            <a:ext cx="10972800" cy="107156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pt-B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FC2E5-9C0A-404F-B72C-6ACF9BED54B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11810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703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990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9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737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7997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543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9308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88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2A509-67D7-4A6B-A232-2BBB4E372B50}" type="datetimeFigureOut">
              <a:rPr lang="pt-BR" smtClean="0"/>
              <a:pPr/>
              <a:t>10/05/2017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DABA837-05F6-4D79-9C4D-7E692E07EE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193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  <p:sldLayoutId id="2147483804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Substitutivo à PEC 287/2016 – Reforma da Previdência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3999" y="5270269"/>
            <a:ext cx="9897687" cy="859598"/>
          </a:xfrm>
        </p:spPr>
        <p:txBody>
          <a:bodyPr>
            <a:noAutofit/>
          </a:bodyPr>
          <a:lstStyle/>
          <a:p>
            <a:pPr algn="r"/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Antônio  Augusto de Queiroz</a:t>
            </a:r>
          </a:p>
          <a:p>
            <a:pPr algn="r"/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Diretor de Documentação do DIAP</a:t>
            </a:r>
          </a:p>
        </p:txBody>
      </p:sp>
    </p:spTree>
    <p:extLst>
      <p:ext uri="{BB962C8B-B14F-4D97-AF65-F5344CB8AC3E}">
        <p14:creationId xmlns:p14="http://schemas.microsoft.com/office/powerpoint/2010/main" val="36045450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Autofit/>
          </a:bodyPr>
          <a:lstStyle/>
          <a:p>
            <a:pPr algn="ctr"/>
            <a:r>
              <a:rPr lang="pt-BR" sz="34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Cálculo do benefício de aposentadoria – Regra Permanente</a:t>
            </a:r>
          </a:p>
        </p:txBody>
      </p:sp>
      <p:pic>
        <p:nvPicPr>
          <p:cNvPr id="5" name="Imagem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502" y="1872701"/>
            <a:ext cx="9010995" cy="43452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62099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599" y="365125"/>
            <a:ext cx="10473267" cy="828675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Aposentadoria por Idade – Regra Permanente e Transição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300691"/>
              </p:ext>
            </p:extLst>
          </p:nvPr>
        </p:nvGraphicFramePr>
        <p:xfrm>
          <a:off x="1822487" y="1491362"/>
          <a:ext cx="9958649" cy="3896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11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375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Constantia" panose="02030602050306030303" pitchFamily="18" charset="0"/>
                        </a:rPr>
                        <a:t>Regra Permanente – RGPS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Constantia" panose="02030602050306030303" pitchFamily="18" charset="0"/>
                        </a:rPr>
                        <a:t>Transição na aposentadoria por TC – RGPS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1. Exigências</a:t>
                      </a:r>
                    </a:p>
                    <a:p>
                      <a:pPr algn="just"/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	 a) 65 anos de idade para homens e 62 para mulheres</a:t>
                      </a:r>
                    </a:p>
                    <a:p>
                      <a:pPr algn="just"/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	b) 25 de contribuição (carência para ambos os sexos)</a:t>
                      </a:r>
                    </a:p>
                    <a:p>
                      <a:pPr algn="just"/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2. acaba a aposentadoria por tempo de contribuição</a:t>
                      </a:r>
                    </a:p>
                    <a:p>
                      <a:endParaRPr lang="pt-BR" sz="15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Exigências</a:t>
                      </a:r>
                    </a:p>
                    <a:p>
                      <a:pPr algn="just"/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55 anos de idade e 35 anos de contribuição, se homem,</a:t>
                      </a:r>
                    </a:p>
                    <a:p>
                      <a:pPr algn="just"/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53 anos de idade e 30 anos de contribuição, se mulher;</a:t>
                      </a:r>
                    </a:p>
                    <a:p>
                      <a:pPr algn="just"/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acréscimo de 30% sobre o tempo que faltava para completar o tempo de contribuição na data da promulgação da reforma.</a:t>
                      </a:r>
                    </a:p>
                    <a:p>
                      <a:pPr algn="just"/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d) aumento da idade mínima (55h e 53m) a partir do 3º ano de promulgação da PEC, à razão de um ano para cada dois anos até chegar 62m e 65h (conforme o próximo slide</a:t>
                      </a:r>
                      <a:r>
                        <a:rPr lang="pt-BR" sz="15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)</a:t>
                      </a:r>
                      <a:r>
                        <a:rPr lang="pt-BR" sz="15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</a:rPr>
                        <a:t>Transição da aposentadoria por idade no RGPS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just"/>
                      <a:r>
                        <a:rPr lang="pt-BR" sz="1500" dirty="0">
                          <a:latin typeface="Constantia" panose="02030602050306030303" pitchFamily="18" charset="0"/>
                        </a:rPr>
                        <a:t>Exigências</a:t>
                      </a:r>
                    </a:p>
                    <a:p>
                      <a:pPr marL="342900" indent="-342900" algn="just">
                        <a:buAutoNum type="alphaLcParenR"/>
                      </a:pP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65 anos de idade para homens e 60 anos para mulheres</a:t>
                      </a:r>
                    </a:p>
                    <a:p>
                      <a:pPr marL="342900" indent="-342900" algn="just">
                        <a:buAutoNum type="alphaLcParenR"/>
                      </a:pP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180 contribuições (15 anos de contribuição)</a:t>
                      </a:r>
                    </a:p>
                    <a:p>
                      <a:pPr marL="342900" indent="-342900" algn="just">
                        <a:buAutoNum type="alphaLcParenR"/>
                      </a:pP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Acréscimo de 6 meses de contribuição a cada ano até chegar a 300 contribuições (25 anos de contribuição) </a:t>
                      </a:r>
                      <a:endParaRPr lang="pt-BR" sz="15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1729353" y="5789262"/>
            <a:ext cx="9684327" cy="677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500" i="1" dirty="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OBS1: ficam revogadas todas as demais regras de transição, incluindo a fórmula 85/95 e o fator previdenciário.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500" i="1" dirty="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OBS2: os segurados da regra de transição poderão optar pelas regras permanentes, se entenderem mais vantajosas.</a:t>
            </a:r>
          </a:p>
        </p:txBody>
      </p:sp>
    </p:spTree>
    <p:extLst>
      <p:ext uri="{BB962C8B-B14F-4D97-AF65-F5344CB8AC3E}">
        <p14:creationId xmlns:p14="http://schemas.microsoft.com/office/powerpoint/2010/main" val="9381935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Progressão da idade mínima</a:t>
            </a:r>
          </a:p>
        </p:txBody>
      </p:sp>
      <p:pic>
        <p:nvPicPr>
          <p:cNvPr id="4" name="Imagem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007" y="1546168"/>
            <a:ext cx="8611985" cy="44888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6272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5512" y="40457"/>
            <a:ext cx="11188931" cy="828675"/>
          </a:xfrm>
        </p:spPr>
        <p:txBody>
          <a:bodyPr>
            <a:noAutofit/>
          </a:bodyPr>
          <a:lstStyle/>
          <a:p>
            <a:pPr algn="ctr"/>
            <a:r>
              <a:rPr lang="pt-BR" sz="34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Aposentadoria – Regra Permanente e Transição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637516"/>
              </p:ext>
            </p:extLst>
          </p:nvPr>
        </p:nvGraphicFramePr>
        <p:xfrm>
          <a:off x="1627755" y="714721"/>
          <a:ext cx="10390908" cy="358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954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9545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Constantia" panose="02030602050306030303" pitchFamily="18" charset="0"/>
                        </a:rPr>
                        <a:t>Regra Permanente – RPPS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Constantia" panose="02030602050306030303" pitchFamily="18" charset="0"/>
                        </a:rPr>
                        <a:t>Transição na aposentadoria – RPPS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1. Exigências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a) 65 anos de idade para homens e 62 para mulheres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25 de contribuição (carência para ambos os sexos)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10 anos de efetivo exercício no</a:t>
                      </a:r>
                      <a:r>
                        <a:rPr lang="pt-BR" sz="18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serviço público</a:t>
                      </a:r>
                    </a:p>
                    <a:p>
                      <a:pPr algn="just"/>
                      <a:r>
                        <a:rPr lang="pt-BR" sz="18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d) 5 anos no cargo efetivo</a:t>
                      </a:r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Constantia" panose="02030602050306030303" pitchFamily="18" charset="0"/>
                        <a:ea typeface="+mn-ea"/>
                        <a:cs typeface="+mn-cs"/>
                      </a:endParaRP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2. acaba a aposentadoria por tempo de contribuição</a:t>
                      </a:r>
                    </a:p>
                    <a:p>
                      <a:endParaRPr lang="pt-BR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Exigências</a:t>
                      </a:r>
                    </a:p>
                    <a:p>
                      <a:pPr algn="just"/>
                      <a:r>
                        <a:rPr lang="pt-BR" sz="17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60 anos de idade e 35 de contribuição, se homem</a:t>
                      </a:r>
                    </a:p>
                    <a:p>
                      <a:pPr algn="just"/>
                      <a:r>
                        <a:rPr lang="pt-BR" sz="17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b) 55 anos de idade e 30 anos de contribuição, se mulher</a:t>
                      </a:r>
                    </a:p>
                    <a:p>
                      <a:pPr algn="just"/>
                      <a:r>
                        <a:rPr lang="pt-BR" sz="17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25 anos de efetivos exercício de serviço público</a:t>
                      </a:r>
                    </a:p>
                    <a:p>
                      <a:pPr algn="just"/>
                      <a:r>
                        <a:rPr lang="pt-BR" sz="17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d) cinco anos no cargo efetivo</a:t>
                      </a:r>
                    </a:p>
                    <a:p>
                      <a:pPr algn="just"/>
                      <a:r>
                        <a:rPr lang="pt-BR" sz="17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e) pedágio de 30% em relação ao tempo de contribuição que falta para atingir, respectivamente, os 35h e 30m</a:t>
                      </a:r>
                    </a:p>
                    <a:p>
                      <a:pPr algn="just"/>
                      <a:r>
                        <a:rPr lang="pt-BR" sz="17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f) aumento da idade mínima (60h e 55m) a partir do 3º ano de promulgação da PEC, à razão de um ano para cada dois anos até chegar 62m e 65h.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1627755" y="4443224"/>
            <a:ext cx="10390908" cy="1991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300" i="1" dirty="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OBS1: ficam revogadas todas as demais regras de transição, incluindo a fórmula 85/95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300" i="1" dirty="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OBS2: não existe regra de transição para aposentadoria por idade no RPPS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300" i="1" dirty="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OBS3: o servidor que ingressou no serviço público até 16/12/1998 poderá optar pela redução de idade em um dia por cada dia de contribuição acima dos 35h e 30m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300" i="1" dirty="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OBS4: mantém o abono no valor da contribuição para o RPPS do servidor em condições de se aposentar, mas que optou por continuar trabalhando;</a:t>
            </a:r>
            <a:endParaRPr lang="pt-BR" sz="1300" dirty="0"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pt-BR" sz="1300" i="1" dirty="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OBS5: paridade e integralidade para quem ingressou até 31,12.2003 só após completar a idade de 65 (h) e 62 (m)</a:t>
            </a:r>
          </a:p>
        </p:txBody>
      </p:sp>
    </p:spTree>
    <p:extLst>
      <p:ext uri="{BB962C8B-B14F-4D97-AF65-F5344CB8AC3E}">
        <p14:creationId xmlns:p14="http://schemas.microsoft.com/office/powerpoint/2010/main" val="16863220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5512" y="37917"/>
            <a:ext cx="11188931" cy="828675"/>
          </a:xfrm>
        </p:spPr>
        <p:txBody>
          <a:bodyPr>
            <a:noAutofit/>
          </a:bodyPr>
          <a:lstStyle/>
          <a:p>
            <a:pPr algn="ctr"/>
            <a:r>
              <a:rPr lang="pt-BR" sz="30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Aposentadorias Especiais - Professor</a:t>
            </a:r>
            <a:endParaRPr lang="pt-BR" sz="1400" b="1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894263"/>
              </p:ext>
            </p:extLst>
          </p:nvPr>
        </p:nvGraphicFramePr>
        <p:xfrm>
          <a:off x="2128057" y="866592"/>
          <a:ext cx="9526386" cy="482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631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7631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latin typeface="Constantia" panose="02030602050306030303" pitchFamily="18" charset="0"/>
                        </a:rPr>
                        <a:t>Regra Permanente – RGPS e RPPS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lt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Transição </a:t>
                      </a:r>
                      <a:r>
                        <a:rPr lang="pt-BR" sz="1600" dirty="0">
                          <a:latin typeface="Constantia" panose="02030602050306030303" pitchFamily="18" charset="0"/>
                        </a:rPr>
                        <a:t>– RGPS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Exigências:</a:t>
                      </a: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60 anos para ambos os sexos</a:t>
                      </a: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25 de contribuição</a:t>
                      </a: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10 anos de efetivo exercício no cargo</a:t>
                      </a:r>
                    </a:p>
                    <a:p>
                      <a:endParaRPr lang="pt-BR" sz="16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Exigências:</a:t>
                      </a:r>
                    </a:p>
                    <a:p>
                      <a:pPr marL="0" marR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50 anos de idade e 30 de contribuição para homem</a:t>
                      </a:r>
                    </a:p>
                    <a:p>
                      <a:pPr algn="just"/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48 anos de idade e 25 de contribuição para mulher</a:t>
                      </a:r>
                    </a:p>
                    <a:p>
                      <a:pPr algn="just"/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pedágio de 30% sobre o tempo que faltavam para cumprir o tempo de contribuição</a:t>
                      </a:r>
                    </a:p>
                    <a:p>
                      <a:pPr algn="just"/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d) acréscimo de um ano para cada dois anos na idade mínima a partir do 3º ano da promulgação da PEC até a idade exigida na regra permanente</a:t>
                      </a:r>
                      <a:endParaRPr lang="pt-BR" sz="16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bg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Transição do RPPS</a:t>
                      </a:r>
                      <a:endParaRPr lang="pt-BR" sz="1600" b="1" dirty="0">
                        <a:solidFill>
                          <a:schemeClr val="bg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Exigências</a:t>
                      </a: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55 anos de idade e 30 de contribuição para homem</a:t>
                      </a: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b)50 anos de idade e 25 de contribuição, se mulher</a:t>
                      </a: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25 anos de contribuição, se mulher</a:t>
                      </a:r>
                    </a:p>
                    <a:p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d) ) acréscimo de um ano para cada dois anos na idade mínima a partir do 3º ano da promulgação da PEC até a idade exigida na regra permanente </a:t>
                      </a:r>
                      <a:endParaRPr lang="pt-BR" sz="16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2128057" y="5767490"/>
            <a:ext cx="9410007" cy="4051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900" i="1" dirty="0">
                <a:latin typeface="Constantia" panose="0203060205030603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OBS: Aposentadoria com paridade e integralidade aos 60 anos de idade</a:t>
            </a:r>
            <a:endParaRPr lang="pt-BR" sz="1900" dirty="0">
              <a:effectLst/>
              <a:latin typeface="Constantia" panose="0203060205030603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535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5512" y="37917"/>
            <a:ext cx="11188931" cy="828675"/>
          </a:xfrm>
        </p:spPr>
        <p:txBody>
          <a:bodyPr>
            <a:noAutofit/>
          </a:bodyPr>
          <a:lstStyle/>
          <a:p>
            <a:pPr algn="ctr"/>
            <a:r>
              <a:rPr lang="pt-BR" sz="30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Aposentadorias Especiais - Policial</a:t>
            </a:r>
            <a:r>
              <a:rPr lang="pt-BR" sz="38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/>
            </a:r>
            <a:br>
              <a:rPr lang="pt-BR" sz="3800" b="1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endParaRPr lang="pt-BR" sz="1400" b="1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29023"/>
              </p:ext>
            </p:extLst>
          </p:nvPr>
        </p:nvGraphicFramePr>
        <p:xfrm>
          <a:off x="1778461" y="1183893"/>
          <a:ext cx="9676014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380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380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>
                          <a:latin typeface="Constantia" panose="02030602050306030303" pitchFamily="18" charset="0"/>
                        </a:rPr>
                        <a:t>Regra Permanente – RPPS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lt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Transição </a:t>
                      </a:r>
                      <a:r>
                        <a:rPr lang="pt-BR" sz="1600" dirty="0">
                          <a:latin typeface="Constantia" panose="02030602050306030303" pitchFamily="18" charset="0"/>
                        </a:rPr>
                        <a:t>– RPPS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Até que lei</a:t>
                      </a:r>
                      <a:r>
                        <a:rPr lang="pt-BR" sz="18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complementar defina, exige-se:</a:t>
                      </a:r>
                    </a:p>
                    <a:p>
                      <a:pPr algn="just"/>
                      <a:r>
                        <a:rPr lang="pt-BR" sz="18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55 anos para ambos os sexos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25 anos de efetivo exercício na atividade policial</a:t>
                      </a:r>
                      <a:r>
                        <a:rPr lang="pt-BR" sz="16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para ambos os sexos</a:t>
                      </a:r>
                    </a:p>
                    <a:p>
                      <a:pPr algn="just"/>
                      <a:r>
                        <a:rPr lang="pt-BR" sz="16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10 anos de efetivo exercício no</a:t>
                      </a:r>
                      <a:r>
                        <a:rPr lang="pt-BR" sz="16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serviço público</a:t>
                      </a:r>
                    </a:p>
                    <a:p>
                      <a:pPr algn="just"/>
                      <a:r>
                        <a:rPr lang="pt-BR" sz="16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d) 5 anos no cargo efetivo</a:t>
                      </a:r>
                      <a:endParaRPr lang="pt-BR" sz="1600" kern="1200" dirty="0">
                        <a:solidFill>
                          <a:schemeClr val="dk1"/>
                        </a:solidFill>
                        <a:effectLst/>
                        <a:latin typeface="Constantia" panose="0203060205030603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Exigências: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até que lei</a:t>
                      </a:r>
                      <a:r>
                        <a:rPr lang="pt-BR" sz="18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 complementar defina, </a:t>
                      </a: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55 anos de idade para ambos os sexos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30 anos de contribuição, se homem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25 anos de contribuição, se mulher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d) 20 anos de atividade policial para ambos os sexos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e) acréscimo de um ano para cada dois anos no tempo de efetivo exercício, a partir do 3º ano da promulgação da PEC, até o tempo efetivo a idade exigida na regra permanente </a:t>
                      </a:r>
                      <a:endParaRPr lang="pt-BR" sz="16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Retângulo 5"/>
          <p:cNvSpPr/>
          <p:nvPr/>
        </p:nvSpPr>
        <p:spPr>
          <a:xfrm>
            <a:off x="1753062" y="4943741"/>
            <a:ext cx="9710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latin typeface="Constantia" panose="02030602050306030303" pitchFamily="18" charset="0"/>
              </a:rPr>
              <a:t>OBS: integralidade e paridade aos policiais que alcançarem os requisitos da regra permanente ou da regra transitória e que tenham ingressado no cargo policial antes da instituição da previdência complementar</a:t>
            </a:r>
          </a:p>
        </p:txBody>
      </p:sp>
    </p:spTree>
    <p:extLst>
      <p:ext uri="{BB962C8B-B14F-4D97-AF65-F5344CB8AC3E}">
        <p14:creationId xmlns:p14="http://schemas.microsoft.com/office/powerpoint/2010/main" val="5696809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01800" y="-76404"/>
            <a:ext cx="10011908" cy="832911"/>
          </a:xfrm>
        </p:spPr>
        <p:txBody>
          <a:bodyPr>
            <a:noAutofit/>
          </a:bodyPr>
          <a:lstStyle/>
          <a:p>
            <a:pPr algn="ctr"/>
            <a:r>
              <a:rPr lang="pt-BR" sz="28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Aposentadorias Especiais </a:t>
            </a:r>
            <a:br>
              <a:rPr lang="pt-BR" sz="2800" b="1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r>
              <a:rPr lang="pt-BR" sz="18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Atividades prejudiciais à saúde / Deficientes / Trabalhador rural da economia familiar</a:t>
            </a:r>
            <a:br>
              <a:rPr lang="pt-BR" sz="1800" b="1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endParaRPr lang="pt-BR" sz="1800" b="1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3518590"/>
              </p:ext>
            </p:extLst>
          </p:nvPr>
        </p:nvGraphicFramePr>
        <p:xfrm>
          <a:off x="1624676" y="756507"/>
          <a:ext cx="10381058" cy="18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508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302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04794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latin typeface="Constantia" panose="02030602050306030303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Atividades prejudiciais à saúde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79395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Regra Permanente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– RGPS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e RPPS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Constantia" panose="02030602050306030303" pitchFamily="18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Transição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– RGPS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e RPPS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Constantia" panose="02030602050306030303" pitchFamily="18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65182"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Exigências: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a) 55 anos para ambos os sexos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b) 20 anos de contribuição</a:t>
                      </a:r>
                    </a:p>
                    <a:p>
                      <a:endParaRPr lang="pt-BR" sz="1600" dirty="0">
                        <a:latin typeface="Constantia" panose="02030602050306030303" pitchFamily="18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 regra de transição, respectivamente 15, 20 e 25 anos de exposição aos agentes nocivos, nos termos dos</a:t>
                      </a:r>
                      <a:r>
                        <a:rPr lang="pt-BR" sz="1800" kern="1200" baseline="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artigos 57 e 58 da </a:t>
                      </a:r>
                      <a:r>
                        <a:rPr lang="pt-BR" dirty="0">
                          <a:latin typeface="Constantia" panose="02030602050306030303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Lei nº 8.213, de 24 de julho de 1991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853171"/>
              </p:ext>
            </p:extLst>
          </p:nvPr>
        </p:nvGraphicFramePr>
        <p:xfrm>
          <a:off x="1624676" y="2659522"/>
          <a:ext cx="10381058" cy="134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78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832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latin typeface="Constantia" panose="02030602050306030303" pitchFamily="18" charset="0"/>
                        </a:rPr>
                        <a:t>Deficientes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Regra Permanente – RGPS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e RPPS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Transição </a:t>
                      </a:r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– RGPS</a:t>
                      </a:r>
                      <a:r>
                        <a:rPr lang="pt-BR" sz="1600" b="1" baseline="0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 e RPPS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Lei definirá a idade mínima e o tempo de contribuição, conforme a deficiência</a:t>
                      </a:r>
                      <a:endParaRPr lang="pt-BR" sz="16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Na regra de transição, respectivamente 35, 25 e 20 de contribuição, dependendo da deficiência.</a:t>
                      </a:r>
                      <a:endParaRPr lang="pt-BR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10965"/>
              </p:ext>
            </p:extLst>
          </p:nvPr>
        </p:nvGraphicFramePr>
        <p:xfrm>
          <a:off x="1624676" y="4013897"/>
          <a:ext cx="10381058" cy="2712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10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6997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85420">
                <a:tc gridSpan="2">
                  <a:txBody>
                    <a:bodyPr/>
                    <a:lstStyle/>
                    <a:p>
                      <a:pPr algn="ctr"/>
                      <a:r>
                        <a:rPr lang="pt-BR" sz="1800" b="1" dirty="0">
                          <a:latin typeface="Constantia" panose="02030602050306030303" pitchFamily="18" charset="0"/>
                        </a:rPr>
                        <a:t>Trabalhador rural da economia familiar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solidFill>
                            <a:schemeClr val="tx1"/>
                          </a:solidFill>
                          <a:latin typeface="Constantia" panose="02030602050306030303" pitchFamily="18" charset="0"/>
                        </a:rPr>
                        <a:t>Regra Permanente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kern="1200" dirty="0">
                          <a:solidFill>
                            <a:schemeClr val="tx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Transição</a:t>
                      </a:r>
                      <a:endParaRPr lang="pt-BR" sz="1600" b="1" dirty="0">
                        <a:solidFill>
                          <a:schemeClr val="tx1"/>
                        </a:solidFill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Exigências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60 anos para homens 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57 anos para mulheres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15 anos de contribuição</a:t>
                      </a:r>
                    </a:p>
                    <a:p>
                      <a:endParaRPr lang="pt-BR" sz="1800" kern="1200" dirty="0">
                        <a:solidFill>
                          <a:schemeClr val="dk1"/>
                        </a:solidFill>
                        <a:effectLst/>
                        <a:latin typeface="Constantia" panose="0203060205030603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Exigências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55 anos de idade, se homem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53 anos de idade, se mulher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acréscimo de um ano para cada dois na idade até chegar à regra permanente.</a:t>
                      </a:r>
                    </a:p>
                    <a:p>
                      <a:pPr algn="just"/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d) Tempo de atividade rural sem contribuição só poderá ser computado para benefício de 1 SM</a:t>
                      </a:r>
                      <a:endParaRPr lang="pt-BR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7193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599" y="365125"/>
            <a:ext cx="10473267" cy="828675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Cálculo do benefício do servidor abrangido pela regra de transição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537441"/>
              </p:ext>
            </p:extLst>
          </p:nvPr>
        </p:nvGraphicFramePr>
        <p:xfrm>
          <a:off x="1822487" y="1491362"/>
          <a:ext cx="9958649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11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375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dirty="0">
                          <a:latin typeface="Constantia" panose="02030602050306030303" pitchFamily="18" charset="0"/>
                        </a:rPr>
                        <a:t>Assegura paridade e integralidade para o servidor que ingressou até 31/12/2003 e comprovar: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BR" dirty="0">
                          <a:latin typeface="Constantia" panose="02030602050306030303" pitchFamily="18" charset="0"/>
                        </a:rPr>
                        <a:t>Assegura 100% da média para o servidor que ingressou até 31/12/2003 e comprovar: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65 anos de idade e 35 de contribuição, além de 20 anos de serviço público e cinco no cargo, se homem;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62 anos de idade e 30 de contribuição, além de 20 anos de serviço público e cinco no cargo, se mulher; e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poderá, se ingressou no serviço público até 15/12/1998, trocar cada dia que exceder no tempo de contribuição por um dia na idade;</a:t>
                      </a:r>
                    </a:p>
                    <a:p>
                      <a:endParaRPr lang="pt-BR" sz="1500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a) 60 anos de idade e 35 de contribuição, além de 20 anos de serviço público, cinco no cargo e pedágio de 30% sobre o tempo que faltava para completar o tempo de contribuição, se homem;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b) 55 anos de idade e 30 de contribuição, além de 20 anos de serviço público, cinco no cargo e pedágio de 30% sobre o tempo que faltava para completar o tempo de contribuição, se mulher; e</a:t>
                      </a:r>
                    </a:p>
                    <a:p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c) poderá, se ingressou no serviço público até 15/12/1998, trocar cada dia que exceder no tempo de contribuição por idade;</a:t>
                      </a:r>
                      <a:endParaRPr lang="pt-BR" sz="1500" kern="1200" dirty="0">
                        <a:solidFill>
                          <a:schemeClr val="dk1"/>
                        </a:solidFill>
                        <a:effectLst/>
                        <a:latin typeface="Constantia" panose="02030602050306030303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pt-BR" b="1" dirty="0">
                          <a:solidFill>
                            <a:schemeClr val="bg1"/>
                          </a:solidFill>
                          <a:latin typeface="Constantia" panose="02030602050306030303" pitchFamily="18" charset="0"/>
                        </a:rPr>
                        <a:t>Cálculo com base na regra permanente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b="0" kern="1200" dirty="0">
                          <a:solidFill>
                            <a:schemeClr val="dk1"/>
                          </a:solidFill>
                          <a:effectLst/>
                          <a:latin typeface="Constantia" panose="02030602050306030303" pitchFamily="18" charset="0"/>
                          <a:ea typeface="+mn-ea"/>
                          <a:cs typeface="+mn-cs"/>
                        </a:rPr>
                        <a:t>Será de 70% da média + acréscimos para o servidor que ingressou no serviço público a partir de 1º de janeiro de 2004, contribua ou não sobre a totalidade da remuneração.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>
                        <a:latin typeface="Constantia" panose="0203060205030603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2972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87942"/>
          </a:xfrm>
        </p:spPr>
        <p:txBody>
          <a:bodyPr/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Pensões 1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9732" y="1405467"/>
            <a:ext cx="9254067" cy="4771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2400" dirty="0">
                <a:latin typeface="Constantia" panose="02030602050306030303" pitchFamily="18" charset="0"/>
              </a:rPr>
              <a:t>1. Garantia de valor mínimo de 1 </a:t>
            </a:r>
            <a:r>
              <a:rPr lang="pt-BR" sz="2400" dirty="0" err="1">
                <a:latin typeface="Constantia" panose="02030602050306030303" pitchFamily="18" charset="0"/>
              </a:rPr>
              <a:t>Sm</a:t>
            </a:r>
            <a:r>
              <a:rPr lang="pt-BR" sz="2400" dirty="0">
                <a:latin typeface="Constantia" panose="02030602050306030303" pitchFamily="18" charset="0"/>
              </a:rPr>
              <a:t> </a:t>
            </a:r>
          </a:p>
          <a:p>
            <a:pPr marL="0" indent="0">
              <a:buNone/>
            </a:pPr>
            <a:r>
              <a:rPr lang="pt-BR" sz="2400" dirty="0">
                <a:latin typeface="Constantia" panose="02030602050306030303" pitchFamily="18" charset="0"/>
              </a:rPr>
              <a:t>2.fixada por cotas</a:t>
            </a:r>
          </a:p>
          <a:p>
            <a:pPr marL="0" indent="0">
              <a:buNone/>
            </a:pPr>
            <a:r>
              <a:rPr lang="pt-BR" dirty="0">
                <a:latin typeface="Constantia" panose="02030602050306030303" pitchFamily="18" charset="0"/>
              </a:rPr>
              <a:t>a) cota familiar de 50% do valor do benefício</a:t>
            </a:r>
          </a:p>
          <a:p>
            <a:pPr marL="0" indent="0">
              <a:buNone/>
            </a:pPr>
            <a:r>
              <a:rPr lang="pt-BR" dirty="0">
                <a:latin typeface="Constantia" panose="02030602050306030303" pitchFamily="18" charset="0"/>
              </a:rPr>
              <a:t>b) cota por dependente de 10% do valor do beneficio</a:t>
            </a: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</a:endParaRPr>
          </a:p>
          <a:p>
            <a:pPr marL="0" indent="0">
              <a:buNone/>
            </a:pPr>
            <a:r>
              <a:rPr lang="pt-BR" sz="2400" dirty="0">
                <a:latin typeface="Constantia" panose="02030602050306030303" pitchFamily="18" charset="0"/>
              </a:rPr>
              <a:t>3. são considerados dependentes:</a:t>
            </a:r>
          </a:p>
          <a:p>
            <a:pPr marL="0" indent="0">
              <a:buNone/>
            </a:pPr>
            <a:r>
              <a:rPr lang="pt-BR" dirty="0">
                <a:latin typeface="Constantia" panose="02030602050306030303" pitchFamily="18" charset="0"/>
              </a:rPr>
              <a:t>a) o cônjuge; e </a:t>
            </a:r>
          </a:p>
          <a:p>
            <a:pPr marL="0" indent="0">
              <a:buNone/>
            </a:pPr>
            <a:r>
              <a:rPr lang="pt-BR" dirty="0">
                <a:latin typeface="Constantia" panose="02030602050306030303" pitchFamily="18" charset="0"/>
              </a:rPr>
              <a:t>b) filho (a) menor de 21 anos ou inválido</a:t>
            </a: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</a:endParaRPr>
          </a:p>
          <a:p>
            <a:pPr marL="0" indent="0">
              <a:buNone/>
            </a:pPr>
            <a:r>
              <a:rPr lang="pt-BR" sz="2400" dirty="0">
                <a:latin typeface="Constantia" panose="02030602050306030303" pitchFamily="18" charset="0"/>
              </a:rPr>
              <a:t>4. a cota por dependente não é reversível</a:t>
            </a:r>
          </a:p>
        </p:txBody>
      </p:sp>
    </p:spTree>
    <p:extLst>
      <p:ext uri="{BB962C8B-B14F-4D97-AF65-F5344CB8AC3E}">
        <p14:creationId xmlns:p14="http://schemas.microsoft.com/office/powerpoint/2010/main" val="3741644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15300"/>
            <a:ext cx="10515600" cy="837142"/>
          </a:xfrm>
        </p:spPr>
        <p:txBody>
          <a:bodyPr/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Pensões 2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50533" y="952442"/>
            <a:ext cx="9533467" cy="48646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1. Constitucionaliza as regras da Lei nº 13.135/15, segundo a qual a pensão por morte será devida além dos quatro meses – e condicionada à idade do beneficiário – somente se forem comprovadas as seguintes carências:</a:t>
            </a:r>
          </a:p>
          <a:p>
            <a:pPr marL="571500" indent="-571500" algn="just">
              <a:buAutoNum type="romanLcParenR"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Pelo menos 18 contribuições mensais ao regime previdenciário, e </a:t>
            </a:r>
          </a:p>
          <a:p>
            <a:pPr marL="571500" indent="-571500" algn="just">
              <a:buAutoNum type="romanLcParenR"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Pelo menos 2 anos de casamento ou união estável anteriores ao óbito do segurado, as quais asseguram ao pensionista/beneficiário usufruir do benefício:</a:t>
            </a:r>
          </a:p>
          <a:p>
            <a:pPr marL="1074738" indent="0" algn="just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1) por três anos, se tiver menos de 21 anos de idade;</a:t>
            </a:r>
          </a:p>
          <a:p>
            <a:pPr marL="1074738" indent="0" algn="just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2) por seis anos, se tiver entre 21 e 26 anos de idade;</a:t>
            </a:r>
          </a:p>
          <a:p>
            <a:pPr marL="1074738" indent="0" algn="just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3) por dez anos, se tiver entre 27 e 29 anos de idade;</a:t>
            </a:r>
          </a:p>
          <a:p>
            <a:pPr marL="1074738" indent="0" algn="just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4) por 15 anos, se tiver entre 30 e 40 anos de idade;</a:t>
            </a:r>
          </a:p>
          <a:p>
            <a:pPr marL="1074738" indent="0" algn="just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5) por 20 anos, se tiver entre 41 e 43 anos de idade;</a:t>
            </a:r>
          </a:p>
          <a:p>
            <a:pPr marL="1074738" indent="0" algn="just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6) vitalício, com mais de 44 anos de idade.</a:t>
            </a:r>
          </a:p>
          <a:p>
            <a:pPr marL="0" indent="0" algn="just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6214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35631" y="0"/>
            <a:ext cx="8911687" cy="1280890"/>
          </a:xfrm>
        </p:spPr>
        <p:txBody>
          <a:bodyPr/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Sumário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604186" y="1056267"/>
            <a:ext cx="5181600" cy="5361786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Sistema de Seguridade Social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Regimes Jurídicos de Previdência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Estrutura do Sistema Previdenciário Brasileiro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Regimes Financeiros de Previdência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Escopo Geral da Reforma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Idade Mínima e Carência</a:t>
            </a:r>
          </a:p>
          <a:p>
            <a:pPr marL="514350" indent="-514350"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Cálculo de benefício de aposentadoria</a:t>
            </a:r>
          </a:p>
          <a:p>
            <a:pPr marL="514350" indent="-514350">
              <a:buFont typeface="+mj-lt"/>
              <a:buAutoNum type="arabicPeriod"/>
            </a:pPr>
            <a:endParaRPr lang="pt-BR" sz="2500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991474" y="1056267"/>
            <a:ext cx="5181600" cy="435133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8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Aposentadoria por idade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Aposentadorias especiais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Pensões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Proibição de Acumulação de Benefícios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Aposentadoria por Invalidez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Direitos adquiridos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Assistência Social (BPC)</a:t>
            </a:r>
          </a:p>
          <a:p>
            <a:pPr marL="514350" indent="-514350">
              <a:buFont typeface="+mj-lt"/>
              <a:buAutoNum type="arabicPeriod" startAt="8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Possíveis alterações</a:t>
            </a:r>
          </a:p>
        </p:txBody>
      </p:sp>
    </p:spTree>
    <p:extLst>
      <p:ext uri="{BB962C8B-B14F-4D97-AF65-F5344CB8AC3E}">
        <p14:creationId xmlns:p14="http://schemas.microsoft.com/office/powerpoint/2010/main" val="16233850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48995"/>
            <a:ext cx="10515600" cy="553738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Pensões 3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69533" y="1066800"/>
            <a:ext cx="9584267" cy="47206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1. Cálculo do valor da pensão:</a:t>
            </a:r>
          </a:p>
          <a:p>
            <a:pPr marL="355600" indent="0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a) por morte de aposentado (a): aplicam-se as cotas</a:t>
            </a:r>
          </a:p>
          <a:p>
            <a:pPr marL="355600" indent="0" algn="just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b) por morte de segurado (a) na ativa: aplica-se o cálculo da aposentadoria por incapacidade (novo termo para definir invalidez).</a:t>
            </a:r>
          </a:p>
          <a:p>
            <a:pPr marL="355600" indent="0" algn="just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b="1" dirty="0">
                <a:latin typeface="Constantia" panose="02030602050306030303" pitchFamily="18" charset="0"/>
              </a:rPr>
              <a:t>Exemplo: </a:t>
            </a:r>
            <a:r>
              <a:rPr lang="pt-BR" dirty="0">
                <a:latin typeface="Constantia" panose="02030602050306030303" pitchFamily="18" charset="0"/>
              </a:rPr>
              <a:t>Média de R$ 5.000,00 com até 25 anos de contribuição: valor da aposentadoria por incapacidade seria de 70% desse valor, portanto R$ 3.500,00.</a:t>
            </a:r>
          </a:p>
          <a:p>
            <a:pPr algn="just"/>
            <a:r>
              <a:rPr lang="pt-BR" dirty="0">
                <a:latin typeface="Constantia" panose="02030602050306030303" pitchFamily="18" charset="0"/>
              </a:rPr>
              <a:t>Se aposentadoria for por incapacidade decorrente de acidente do trabalho o doença profissional: 100% da média </a:t>
            </a:r>
          </a:p>
          <a:p>
            <a:pPr algn="just"/>
            <a:r>
              <a:rPr lang="pt-BR" dirty="0">
                <a:latin typeface="Constantia" panose="02030602050306030303" pitchFamily="18" charset="0"/>
              </a:rPr>
              <a:t>Valor da pensão: 60% para o cônjuge (R$ 2.100,00) + 10% por cada dependente (R$ 210,00)</a:t>
            </a:r>
          </a:p>
          <a:p>
            <a:pPr algn="just"/>
            <a:endParaRPr lang="pt-BR" dirty="0">
              <a:latin typeface="Constantia" panose="02030602050306030303" pitchFamily="18" charset="0"/>
            </a:endParaRPr>
          </a:p>
          <a:p>
            <a:pPr algn="just"/>
            <a:r>
              <a:rPr lang="pt-BR" dirty="0">
                <a:latin typeface="Constantia" panose="02030602050306030303" pitchFamily="18" charset="0"/>
              </a:rPr>
              <a:t>Acima de 25 anos de contribuição o cálculo do benefício será iniciado com 70%, acrescido dos seguintes percentuais: i) 1,5% dos 25 aos 30 anos; </a:t>
            </a:r>
            <a:r>
              <a:rPr lang="pt-BR" dirty="0" err="1">
                <a:latin typeface="Constantia" panose="02030602050306030303" pitchFamily="18" charset="0"/>
              </a:rPr>
              <a:t>ii</a:t>
            </a:r>
            <a:r>
              <a:rPr lang="pt-BR" dirty="0">
                <a:latin typeface="Constantia" panose="02030602050306030303" pitchFamily="18" charset="0"/>
              </a:rPr>
              <a:t>) 2% dos 31 aos 35; e </a:t>
            </a:r>
            <a:r>
              <a:rPr lang="pt-BR" dirty="0" err="1">
                <a:latin typeface="Constantia" panose="02030602050306030303" pitchFamily="18" charset="0"/>
              </a:rPr>
              <a:t>iii</a:t>
            </a:r>
            <a:r>
              <a:rPr lang="pt-BR" dirty="0">
                <a:latin typeface="Constantia" panose="02030602050306030303" pitchFamily="18" charset="0"/>
              </a:rPr>
              <a:t>) de 2,5% dos 36 a 40 anos de contribuição.</a:t>
            </a: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6928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rmAutofit/>
          </a:bodyPr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Proibição de acumulação de benefícios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27200" y="1456267"/>
            <a:ext cx="9626600" cy="47206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1. Fica proibido acumular, se o valor for superior a dois salários mínimos:</a:t>
            </a:r>
          </a:p>
          <a:p>
            <a:pPr marL="355600" indent="0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a) mais de uma aposentadoria por regime.</a:t>
            </a:r>
          </a:p>
          <a:p>
            <a:pPr marL="355600" indent="0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b) mais de uma pensão (RGPS e/ou RPPS), no caso de cônjuge ou companheiro. </a:t>
            </a:r>
          </a:p>
          <a:p>
            <a:pPr marL="355600" indent="0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c) pensão e aposentadoria, no caso de cônjuge ou companheiro.</a:t>
            </a:r>
          </a:p>
          <a:p>
            <a:pPr marL="355600" indent="0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Caso  soma dos valores dos dois benefícios somados supere 2 SM, terá que ser feita opção por um deles ou efetuado corte no excesso – </a:t>
            </a:r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matéria a ser regulamentada.</a:t>
            </a:r>
          </a:p>
          <a:p>
            <a:pPr marL="0" indent="0">
              <a:buNone/>
            </a:pPr>
            <a:r>
              <a:rPr lang="pt-BR" sz="2200" dirty="0">
                <a:latin typeface="Constantia" panose="02030602050306030303" pitchFamily="18" charset="0"/>
                <a:cs typeface="Times New Roman" panose="02020603050405020304" pitchFamily="18" charset="0"/>
              </a:rPr>
              <a:t>2. Exceções:</a:t>
            </a:r>
          </a:p>
          <a:p>
            <a:pPr marL="355600" indent="0" algn="just">
              <a:buNone/>
            </a:pPr>
            <a:r>
              <a:rPr lang="pt-BR" dirty="0">
                <a:latin typeface="Constantia" panose="02030602050306030303" pitchFamily="18" charset="0"/>
                <a:cs typeface="Times New Roman" panose="02020603050405020304" pitchFamily="18" charset="0"/>
              </a:rPr>
              <a:t>a) servidores públicos que acumulem cargo técnico com cargos das áreas de saúde e da educação, ou dois cargos nessas áreas, podem acumular duas aposentadorias no RPPS.</a:t>
            </a:r>
          </a:p>
          <a:p>
            <a:pPr marL="355600" indent="0" algn="just">
              <a:buNone/>
            </a:pPr>
            <a:r>
              <a:rPr lang="pt-BR" dirty="0">
                <a:solidFill>
                  <a:schemeClr val="tx1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b) filhos (as) podem receber duas pensões.</a:t>
            </a:r>
          </a:p>
        </p:txBody>
      </p:sp>
    </p:spTree>
    <p:extLst>
      <p:ext uri="{BB962C8B-B14F-4D97-AF65-F5344CB8AC3E}">
        <p14:creationId xmlns:p14="http://schemas.microsoft.com/office/powerpoint/2010/main" val="1676285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7199" y="365125"/>
            <a:ext cx="9863667" cy="98107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34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Aposentadoria por invalidez e doença profissional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61065" y="1405467"/>
            <a:ext cx="9795933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dirty="0">
                <a:latin typeface="Constantia" panose="02030602050306030303" pitchFamily="18" charset="0"/>
              </a:rPr>
              <a:t>1. Altera os conceitos de doença e de invalidez para “incapacidade temporário ou permanente”;</a:t>
            </a:r>
          </a:p>
          <a:p>
            <a:pPr marL="0" indent="0">
              <a:buNone/>
            </a:pPr>
            <a:r>
              <a:rPr lang="pt-BR" dirty="0">
                <a:latin typeface="Constantia" panose="02030602050306030303" pitchFamily="18" charset="0"/>
              </a:rPr>
              <a:t>2. A incapacidade permanente só terá valor integral se decorrer de acidente de trabalho ou de doença profissional;</a:t>
            </a:r>
          </a:p>
          <a:p>
            <a:pPr marL="0" indent="0">
              <a:buNone/>
            </a:pPr>
            <a:r>
              <a:rPr lang="pt-BR" dirty="0">
                <a:latin typeface="Constantia" panose="02030602050306030303" pitchFamily="18" charset="0"/>
              </a:rPr>
              <a:t>3. Nos demais casos, o cálculo do benefício será de 70%, e, desde que ultrapasse o tempo mínimo de contribuição de 25 anos, acrescido dos percentuais:</a:t>
            </a:r>
          </a:p>
          <a:p>
            <a:pPr marL="271463" indent="0">
              <a:buNone/>
              <a:tabLst>
                <a:tab pos="93663" algn="l"/>
              </a:tabLst>
            </a:pPr>
            <a:r>
              <a:rPr lang="pt-BR" dirty="0">
                <a:latin typeface="Constantia" panose="02030602050306030303" pitchFamily="18" charset="0"/>
              </a:rPr>
              <a:t>i) 1,5% dos 25 aos 30 anos;</a:t>
            </a:r>
          </a:p>
          <a:p>
            <a:pPr marL="271463" indent="0">
              <a:buNone/>
              <a:tabLst>
                <a:tab pos="93663" algn="l"/>
              </a:tabLst>
            </a:pPr>
            <a:r>
              <a:rPr lang="pt-BR" dirty="0" err="1">
                <a:latin typeface="Constantia" panose="02030602050306030303" pitchFamily="18" charset="0"/>
              </a:rPr>
              <a:t>ii</a:t>
            </a:r>
            <a:r>
              <a:rPr lang="pt-BR" dirty="0">
                <a:latin typeface="Constantia" panose="02030602050306030303" pitchFamily="18" charset="0"/>
              </a:rPr>
              <a:t>) 2% dos 31 aos35; e </a:t>
            </a:r>
          </a:p>
          <a:p>
            <a:pPr marL="271463" indent="0">
              <a:buNone/>
              <a:tabLst>
                <a:tab pos="93663" algn="l"/>
              </a:tabLst>
            </a:pPr>
            <a:r>
              <a:rPr lang="pt-BR" dirty="0" err="1">
                <a:latin typeface="Constantia" panose="02030602050306030303" pitchFamily="18" charset="0"/>
              </a:rPr>
              <a:t>iii</a:t>
            </a:r>
            <a:r>
              <a:rPr lang="pt-BR" dirty="0">
                <a:latin typeface="Constantia" panose="02030602050306030303" pitchFamily="18" charset="0"/>
              </a:rPr>
              <a:t>) de 2,5% dos 36 a 40 anos de contribuição.</a:t>
            </a: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</a:endParaRPr>
          </a:p>
          <a:p>
            <a:pPr marL="0" indent="0">
              <a:buNone/>
            </a:pPr>
            <a:r>
              <a:rPr lang="pt-BR" i="1" dirty="0">
                <a:latin typeface="Constantia" panose="02030602050306030303" pitchFamily="18" charset="0"/>
              </a:rPr>
              <a:t>OBS: </a:t>
            </a:r>
            <a:r>
              <a:rPr lang="pt-BR" dirty="0">
                <a:latin typeface="Constantia" panose="02030602050306030303" pitchFamily="18" charset="0"/>
              </a:rPr>
              <a:t>Como a carência mínima é de 12 meses, quem adoecer com entre 12 meses e 24 anos e 11 meses de contribuição terá seu benefício limitada a 70%.</a:t>
            </a:r>
          </a:p>
        </p:txBody>
      </p:sp>
    </p:spTree>
    <p:extLst>
      <p:ext uri="{BB962C8B-B14F-4D97-AF65-F5344CB8AC3E}">
        <p14:creationId xmlns:p14="http://schemas.microsoft.com/office/powerpoint/2010/main" val="42697458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Direitos adquiridos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64733" y="4854306"/>
            <a:ext cx="10515600" cy="15333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RGPS – art. 13 – “É assegurada a concessão, a qualquer tempo, de aposentadoria aos segurados e pensão aos dependentes do RGPS que, até a data de promulgação da Emenda, tenham cumprido todos os requisitos para a obtenção do benefício, com base nos critérios da legislação então vigente”.</a:t>
            </a:r>
          </a:p>
        </p:txBody>
      </p:sp>
      <p:sp>
        <p:nvSpPr>
          <p:cNvPr id="4" name="Retângulo 3"/>
          <p:cNvSpPr/>
          <p:nvPr/>
        </p:nvSpPr>
        <p:spPr>
          <a:xfrm>
            <a:off x="1464733" y="1071563"/>
            <a:ext cx="1051560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latin typeface="Constantia" panose="02030602050306030303" pitchFamily="18" charset="0"/>
              </a:rPr>
              <a:t>RPPS - art. 6º - “É assegurada a concessão, a qualquer tempo, de aposentadoria ao servidor público e de pensão por morte aos dependentes de servidor público falecido que tenha cumprido todos os requisitos para obtenção desses benefícios até a data de publicação desta Emenda, com base nos critérios da legislação vigente na data em que foram atendidos os requisitos para a concessão da aposentadoria ou da pensão por morte. </a:t>
            </a:r>
          </a:p>
          <a:p>
            <a:pPr algn="just"/>
            <a:endParaRPr lang="pt-BR" sz="2000" dirty="0">
              <a:latin typeface="Constantia" panose="02030602050306030303" pitchFamily="18" charset="0"/>
            </a:endParaRPr>
          </a:p>
          <a:p>
            <a:pPr algn="just"/>
            <a:r>
              <a:rPr lang="pt-BR" sz="2000" dirty="0">
                <a:latin typeface="Constantia" panose="02030602050306030303" pitchFamily="18" charset="0"/>
              </a:rPr>
              <a:t>Parágrafo único. Os proventos de aposentadoria a serem concedidos ao servidor público referido no caput e as pensões por morte devidas a seus dependentes serão calculados e reajustados de acordo com a legislação em vigor à época em que foram atendidos os requisitos nela estabelecidos para a concessão desses benefícios ou, se mais favoráveis, nas condições da legislação vigente.”</a:t>
            </a:r>
          </a:p>
        </p:txBody>
      </p:sp>
    </p:spTree>
    <p:extLst>
      <p:ext uri="{BB962C8B-B14F-4D97-AF65-F5344CB8AC3E}">
        <p14:creationId xmlns:p14="http://schemas.microsoft.com/office/powerpoint/2010/main" val="5049215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42113" y="183843"/>
            <a:ext cx="8911687" cy="1280890"/>
          </a:xfrm>
        </p:spPr>
        <p:txBody>
          <a:bodyPr/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Assistência Social (BPC)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1818851"/>
            <a:ext cx="9668934" cy="3125682"/>
          </a:xfrm>
        </p:spPr>
        <p:txBody>
          <a:bodyPr>
            <a:normAutofit/>
          </a:bodyPr>
          <a:lstStyle/>
          <a:p>
            <a:pPr algn="just"/>
            <a:r>
              <a:rPr lang="pt-B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Aumenta de 65 para 68 anos a idade para acesso aos benefícios de prestação continuada (BPC), observados os demais critérios, a serem definidos em lei;</a:t>
            </a:r>
          </a:p>
          <a:p>
            <a:pPr algn="just"/>
            <a:r>
              <a:rPr lang="pt-B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Na definição do limite de renda mensal familiar integral </a:t>
            </a:r>
            <a:r>
              <a:rPr lang="pt-BR" sz="2400" i="1" dirty="0">
                <a:latin typeface="Constantia" panose="02030602050306030303" pitchFamily="18" charset="0"/>
                <a:cs typeface="Times New Roman" panose="02020603050405020304" pitchFamily="18" charset="0"/>
              </a:rPr>
              <a:t>per capita </a:t>
            </a:r>
            <a:r>
              <a:rPr lang="pt-B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devem ser considerados os rendimentos brutos auferidos por todos os membros da família, inclusive o próprio BPC;</a:t>
            </a:r>
            <a:endParaRPr lang="pt-BR" sz="2400" i="1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Mantém a vinculação do BPC ao salário mínimo.</a:t>
            </a: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396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5352"/>
            <a:ext cx="10515600" cy="775797"/>
          </a:xfrm>
        </p:spPr>
        <p:txBody>
          <a:bodyPr/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Possíveis alterações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72732" y="1233344"/>
            <a:ext cx="9781463" cy="4356965"/>
          </a:xfrm>
        </p:spPr>
        <p:txBody>
          <a:bodyPr numCol="1">
            <a:noAutofit/>
          </a:bodyPr>
          <a:lstStyle/>
          <a:p>
            <a:pPr marL="514350" indent="-51435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Paridade e integralidade dos servidores – exigência de idade de 65 anos para homens e 62 anos para mulheres</a:t>
            </a:r>
          </a:p>
          <a:p>
            <a:pPr marL="514350" indent="-51435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Idade mínima de 60 anos para aposentadoria de professores de ambos os sexos </a:t>
            </a:r>
          </a:p>
          <a:p>
            <a:pPr marL="514350" indent="-514350" algn="just">
              <a:lnSpc>
                <a:spcPct val="170000"/>
              </a:lnSpc>
              <a:spcBef>
                <a:spcPts val="0"/>
              </a:spcBef>
              <a:buFont typeface="+mj-lt"/>
              <a:buAutoNum type="arabicPeriod"/>
            </a:pPr>
            <a:r>
              <a:rPr lang="pt-BR" sz="2500" dirty="0">
                <a:latin typeface="Constantia" panose="02030602050306030303" pitchFamily="18" charset="0"/>
                <a:cs typeface="Times New Roman" panose="02020603050405020304" pitchFamily="18" charset="0"/>
              </a:rPr>
              <a:t>Redução da carência de 25 anos</a:t>
            </a:r>
          </a:p>
        </p:txBody>
      </p:sp>
    </p:spTree>
    <p:extLst>
      <p:ext uri="{BB962C8B-B14F-4D97-AF65-F5344CB8AC3E}">
        <p14:creationId xmlns:p14="http://schemas.microsoft.com/office/powerpoint/2010/main" val="3945612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668963"/>
          </a:xfrm>
        </p:spPr>
        <p:txBody>
          <a:bodyPr/>
          <a:lstStyle/>
          <a:p>
            <a:pPr marL="0" indent="0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40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OBRIGADO!</a:t>
            </a:r>
          </a:p>
          <a:p>
            <a:pPr marL="0" indent="0" algn="ctr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t-BR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t-B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Antônio Augusto de Queiroz</a:t>
            </a:r>
          </a:p>
          <a:p>
            <a:pPr marL="0" indent="0" algn="ctr">
              <a:buNone/>
            </a:pPr>
            <a:r>
              <a:rPr lang="pt-BR" sz="2400" dirty="0">
                <a:latin typeface="Constantia" panose="02030602050306030303" pitchFamily="18" charset="0"/>
                <a:cs typeface="Times New Roman" panose="02020603050405020304" pitchFamily="18" charset="0"/>
              </a:rPr>
              <a:t>Diretor de Documentação do DIAP</a:t>
            </a:r>
          </a:p>
        </p:txBody>
      </p:sp>
    </p:spTree>
    <p:extLst>
      <p:ext uri="{BB962C8B-B14F-4D97-AF65-F5344CB8AC3E}">
        <p14:creationId xmlns:p14="http://schemas.microsoft.com/office/powerpoint/2010/main" val="3939023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838200" y="221193"/>
            <a:ext cx="10515600" cy="760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Sistema de Seguridade Social</a:t>
            </a: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126340830"/>
              </p:ext>
            </p:extLst>
          </p:nvPr>
        </p:nvGraphicFramePr>
        <p:xfrm>
          <a:off x="2032000" y="824441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3695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Rectangle 22"/>
          <p:cNvSpPr>
            <a:spLocks noChangeArrowheads="1"/>
          </p:cNvSpPr>
          <p:nvPr/>
        </p:nvSpPr>
        <p:spPr bwMode="auto">
          <a:xfrm>
            <a:off x="1774825" y="1251480"/>
            <a:ext cx="864235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pt-BR" altLang="pt-BR" sz="2600" i="1" dirty="0">
                <a:latin typeface="Constantia" panose="02030602050306030303" pitchFamily="18" charset="0"/>
                <a:cs typeface="Times New Roman" panose="02020603050405020304" pitchFamily="18" charset="0"/>
              </a:rPr>
              <a:t>Regimes Jurídicos de Previdência</a:t>
            </a: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838200" y="221193"/>
            <a:ext cx="10515600" cy="760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Previdência</a:t>
            </a: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24623697"/>
              </p:ext>
            </p:extLst>
          </p:nvPr>
        </p:nvGraphicFramePr>
        <p:xfrm>
          <a:off x="1859492" y="1820334"/>
          <a:ext cx="8766175" cy="5162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4417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"/>
            <a:ext cx="10972800" cy="781396"/>
          </a:xfrm>
        </p:spPr>
        <p:txBody>
          <a:bodyPr>
            <a:normAutofit/>
          </a:bodyPr>
          <a:lstStyle/>
          <a:p>
            <a:pPr algn="ctr"/>
            <a:r>
              <a:rPr lang="pt-BR" sz="36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Estrutura do Sistema Previdenciário Brasileiro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08222"/>
              </p:ext>
            </p:extLst>
          </p:nvPr>
        </p:nvGraphicFramePr>
        <p:xfrm>
          <a:off x="753533" y="1015999"/>
          <a:ext cx="11023600" cy="474914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611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16130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792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708430"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Constantia" panose="02030602050306030303" pitchFamily="18" charset="0"/>
                        </a:rPr>
                        <a:t>Regimes</a:t>
                      </a:r>
                      <a:endParaRPr lang="pt-BR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Constantia" panose="02030602050306030303" pitchFamily="18" charset="0"/>
                        </a:rPr>
                        <a:t>Requisitos</a:t>
                      </a:r>
                      <a:endParaRPr lang="pt-BR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Constantia" panose="02030602050306030303" pitchFamily="18" charset="0"/>
                        </a:rPr>
                        <a:t>Gestor/ Orçamento</a:t>
                      </a:r>
                      <a:endParaRPr lang="pt-BR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latin typeface="Constantia" panose="02030602050306030303" pitchFamily="18" charset="0"/>
                        </a:rPr>
                        <a:t>Regime</a:t>
                      </a:r>
                      <a:r>
                        <a:rPr lang="pt-BR" baseline="0" dirty="0">
                          <a:latin typeface="Constantia" panose="02030602050306030303" pitchFamily="18" charset="0"/>
                        </a:rPr>
                        <a:t> Financeiro</a:t>
                      </a:r>
                      <a:endParaRPr lang="pt-BR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272117">
                <a:tc>
                  <a:txBody>
                    <a:bodyPr/>
                    <a:lstStyle/>
                    <a:p>
                      <a:r>
                        <a:rPr lang="pt-BR" dirty="0">
                          <a:latin typeface="Constantia" panose="02030602050306030303" pitchFamily="18" charset="0"/>
                        </a:rPr>
                        <a:t>RGPS – Regime Geral de</a:t>
                      </a:r>
                      <a:r>
                        <a:rPr lang="pt-BR" baseline="0" dirty="0">
                          <a:latin typeface="Constantia" panose="02030602050306030303" pitchFamily="18" charset="0"/>
                        </a:rPr>
                        <a:t> Previdência Social</a:t>
                      </a:r>
                      <a:endParaRPr lang="pt-BR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Regime Celetista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Salário fixado</a:t>
                      </a: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 pelo mercado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Limite máximo de benefício de R$ 5.531,31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Reajuste</a:t>
                      </a: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 pelo INPC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Contribuição limitada a 11% sobre o teto</a:t>
                      </a:r>
                      <a:endParaRPr lang="pt-BR" sz="1500" baseline="0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Administrado pelo INSS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Integra Orçamento da Seguridade Social</a:t>
                      </a:r>
                      <a:endParaRPr lang="pt-BR" sz="1500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Repartição Simples</a:t>
                      </a:r>
                      <a:endParaRPr lang="pt-BR" sz="1500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496485">
                <a:tc>
                  <a:txBody>
                    <a:bodyPr/>
                    <a:lstStyle/>
                    <a:p>
                      <a:pPr algn="just"/>
                      <a:r>
                        <a:rPr lang="pt-BR" dirty="0">
                          <a:latin typeface="Constantia" panose="02030602050306030303" pitchFamily="18" charset="0"/>
                        </a:rPr>
                        <a:t>RPPS – Regimes Próprios de</a:t>
                      </a:r>
                      <a:r>
                        <a:rPr lang="pt-BR" baseline="0" dirty="0">
                          <a:latin typeface="Constantia" panose="02030602050306030303" pitchFamily="18" charset="0"/>
                        </a:rPr>
                        <a:t> Previdência dos Servidores</a:t>
                      </a:r>
                      <a:endParaRPr lang="pt-BR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Regime estatutário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Salários fixados</a:t>
                      </a: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 por lei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Aposentadoria integral até o teto do STF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Contribuição sobre a remuneração total (11% da União; até 14% nos Estados)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Idade mínima: 55 e 60 anos / 48 e 53 anos</a:t>
                      </a:r>
                      <a:endParaRPr lang="pt-BR" sz="1500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Administrado</a:t>
                      </a: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 pelos respectivos governos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Integra o Orçamento Fiscal do Governo</a:t>
                      </a:r>
                      <a:endParaRPr lang="pt-BR" sz="1500" baseline="0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Repartição Simples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pt-BR" sz="1500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72117">
                <a:tc>
                  <a:txBody>
                    <a:bodyPr/>
                    <a:lstStyle/>
                    <a:p>
                      <a:r>
                        <a:rPr lang="pt-BR" dirty="0">
                          <a:latin typeface="Constantia" panose="02030602050306030303" pitchFamily="18" charset="0"/>
                        </a:rPr>
                        <a:t>Previdência Privada</a:t>
                      </a:r>
                      <a:endParaRPr lang="pt-BR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Optativa,</a:t>
                      </a: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 administrada por entidades abertas (bancos e seguradoras) ou fechadas (fundos de pensão)</a:t>
                      </a:r>
                      <a:endParaRPr lang="pt-BR" sz="1500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Fiscalizado pelo Ministério da</a:t>
                      </a:r>
                      <a:r>
                        <a:rPr lang="pt-BR" sz="1500" baseline="0" dirty="0">
                          <a:latin typeface="Constantia" panose="02030602050306030303" pitchFamily="18" charset="0"/>
                        </a:rPr>
                        <a:t> Previdência (fundos fechados) e pelo MF (fundos abertos)</a:t>
                      </a:r>
                      <a:endParaRPr lang="pt-BR" sz="1500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sz="1500" dirty="0">
                          <a:latin typeface="Constantia" panose="02030602050306030303" pitchFamily="18" charset="0"/>
                        </a:rPr>
                        <a:t>Capitalização</a:t>
                      </a:r>
                      <a:endParaRPr lang="pt-BR" sz="1500" dirty="0"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8723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53976"/>
            <a:ext cx="12192000" cy="71079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pt-BR" sz="3800" b="1" dirty="0">
                <a:solidFill>
                  <a:schemeClr val="tx1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Regimes Financeiros de Previdência</a:t>
            </a:r>
          </a:p>
        </p:txBody>
      </p:sp>
      <p:graphicFrame>
        <p:nvGraphicFramePr>
          <p:cNvPr id="15399" name="Group 3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651739082"/>
              </p:ext>
            </p:extLst>
          </p:nvPr>
        </p:nvGraphicFramePr>
        <p:xfrm>
          <a:off x="2003424" y="990073"/>
          <a:ext cx="9197974" cy="5459941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306655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648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06655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1450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1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nstantia" panose="02030602050306030303" pitchFamily="18" charset="0"/>
                        </a:rPr>
                        <a:t>Regime Financeiro de Capitalização</a:t>
                      </a:r>
                      <a:endParaRPr kumimoji="0" lang="pt-BR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8762" marB="48762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1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nstantia" panose="02030602050306030303" pitchFamily="18" charset="0"/>
                        </a:rPr>
                        <a:t>Regime Financeiro de Cobertura</a:t>
                      </a:r>
                      <a:endParaRPr kumimoji="0" lang="pt-BR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8762" marB="48762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pt-BR" sz="210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nstantia" panose="02030602050306030303" pitchFamily="18" charset="0"/>
                        </a:rPr>
                        <a:t>Regime Financeiro de Repartição Simples</a:t>
                      </a:r>
                      <a:endParaRPr kumimoji="0" lang="pt-BR" sz="21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8762" marB="48762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31491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pt-BR" sz="17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</a:t>
                      </a:r>
                      <a:r>
                        <a:rPr kumimoji="0" lang="pt-B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Consiste em determinar a contribuição necessária para atender certo benefício, estabelecendo que o somatório das contribuições efetuadas ao longo do tempo será igual ao valor do benefício em questão.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pt-BR" sz="1600" u="none" strike="noStrike" cap="none" normalizeH="0" baseline="0" dirty="0">
                        <a:ln>
                          <a:noFill/>
                        </a:ln>
                        <a:effectLst/>
                        <a:latin typeface="Constantia" panose="02030602050306030303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pt-B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Constitui reservas tanto para os assistidos como para os ativos.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pt-BR" sz="1600" u="none" strike="noStrike" cap="none" normalizeH="0" baseline="0" dirty="0">
                        <a:ln>
                          <a:noFill/>
                        </a:ln>
                        <a:effectLst/>
                        <a:latin typeface="Constantia" panose="02030602050306030303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Fatores</a:t>
                      </a: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de </a:t>
                      </a:r>
                      <a:r>
                        <a:rPr kumimoji="0" lang="en-US" sz="1800" u="none" strike="noStrike" cap="none" normalizeH="0" baseline="0" dirty="0" err="1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Influência</a:t>
                      </a:r>
                      <a:r>
                        <a:rPr kumimoji="0" lang="en-US" sz="18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: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None/>
                        <a:tabLst/>
                      </a:pPr>
                      <a:endParaRPr kumimoji="0" lang="pt-BR" sz="1800" u="none" strike="noStrike" cap="none" normalizeH="0" baseline="0" dirty="0">
                        <a:ln>
                          <a:noFill/>
                        </a:ln>
                        <a:effectLst/>
                        <a:latin typeface="Constantia" panose="02030602050306030303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</a:t>
                      </a:r>
                      <a:r>
                        <a:rPr kumimoji="0" lang="en-US" sz="1600" u="sng" strike="noStrike" cap="none" normalizeH="0" baseline="0" dirty="0" err="1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Contribuição</a:t>
                      </a:r>
                      <a:r>
                        <a:rPr kumimoji="0" lang="en-US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: Valor e Tempo</a:t>
                      </a:r>
                      <a:endParaRPr kumimoji="0" lang="pt-BR" sz="1600" u="none" strike="noStrike" cap="none" normalizeH="0" baseline="0" dirty="0">
                        <a:ln>
                          <a:noFill/>
                        </a:ln>
                        <a:effectLst/>
                        <a:latin typeface="Constantia" panose="02030602050306030303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pt-B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</a:t>
                      </a:r>
                      <a:r>
                        <a:rPr kumimoji="0" lang="pt-BR" sz="1600" u="sng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Econômicos</a:t>
                      </a:r>
                      <a:r>
                        <a:rPr kumimoji="0" lang="pt-BR" sz="16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: Taxa de Juros e Taxa de Inflação.</a:t>
                      </a:r>
                      <a:endParaRPr kumimoji="0" lang="pt-BR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8762" marB="48762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pt-BR" sz="17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Modelo pelo qual para cada período arrecada-se apenas o necessário e suficiente para formação da reserva garantidora do cumprimento das despesas futuras que se iniciam neste período. Divide-se esse total pela massa de trabalhadores ativos.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pt-BR" sz="1700" u="none" strike="noStrike" cap="none" normalizeH="0" baseline="0" dirty="0">
                        <a:ln>
                          <a:noFill/>
                        </a:ln>
                        <a:effectLst/>
                        <a:latin typeface="Constantia" panose="02030602050306030303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pt-BR" sz="17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Há formação de reservas somente para os inativos.</a:t>
                      </a:r>
                      <a:endParaRPr kumimoji="0" lang="pt-BR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8762" marB="48762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pt-BR" sz="17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Método pelo qual em cada período arrecada-se apenas o necessário e suficiente para cobrir as despesas desse mesmo período (regime orçamentário).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pt-BR" sz="1700" u="none" strike="noStrike" cap="none" normalizeH="0" baseline="0" dirty="0">
                        <a:ln>
                          <a:noFill/>
                        </a:ln>
                        <a:effectLst/>
                        <a:latin typeface="Constantia" panose="02030602050306030303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pt-BR" sz="17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Não há formação de reservas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pt-BR" sz="1700" u="none" strike="noStrike" cap="none" normalizeH="0" baseline="0" dirty="0">
                        <a:ln>
                          <a:noFill/>
                        </a:ln>
                        <a:effectLst/>
                        <a:latin typeface="Constantia" panose="02030602050306030303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pt-BR" sz="17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Sensível a fatores demográficos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endParaRPr kumimoji="0" lang="pt-BR" sz="1700" u="none" strike="noStrike" cap="none" normalizeH="0" baseline="0" dirty="0">
                        <a:ln>
                          <a:noFill/>
                        </a:ln>
                        <a:effectLst/>
                        <a:latin typeface="Constantia" panose="02030602050306030303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Tx/>
                        <a:buChar char="•"/>
                        <a:tabLst/>
                      </a:pPr>
                      <a:r>
                        <a:rPr kumimoji="0" lang="pt-BR" sz="17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 Há um pacto entre gerações. </a:t>
                      </a:r>
                      <a:r>
                        <a:rPr kumimoji="0" lang="en-US" sz="1700" u="none" strike="noStrike" cap="none" normalizeH="0" baseline="0" dirty="0">
                          <a:ln>
                            <a:noFill/>
                          </a:ln>
                          <a:effectLst/>
                          <a:latin typeface="Constantia" panose="02030602050306030303" pitchFamily="18" charset="0"/>
                        </a:rPr>
                        <a:t>Ex.: INSS</a:t>
                      </a:r>
                      <a:endParaRPr kumimoji="0" lang="pt-BR" sz="1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tantia" panose="02030602050306030303" pitchFamily="18" charset="0"/>
                        <a:cs typeface="Times New Roman" panose="02020603050405020304" pitchFamily="18" charset="0"/>
                      </a:endParaRPr>
                    </a:p>
                  </a:txBody>
                  <a:tcPr marT="48762" marB="48762" horzOverflow="overflow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63038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0942"/>
          </a:xfrm>
        </p:spPr>
        <p:txBody>
          <a:bodyPr>
            <a:normAutofit/>
          </a:bodyPr>
          <a:lstStyle/>
          <a:p>
            <a:pPr algn="ctr"/>
            <a:r>
              <a:rPr lang="pt-BR" b="1" dirty="0">
                <a:latin typeface="Constantia" panose="02030602050306030303" pitchFamily="18" charset="0"/>
                <a:cs typeface="Times New Roman" panose="02020603050405020304" pitchFamily="18" charset="0"/>
              </a:rPr>
              <a:t>Escopo Geral da Reforma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205730"/>
            <a:ext cx="10515600" cy="53339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1. Reforma ampla e profunda</a:t>
            </a:r>
          </a:p>
          <a:p>
            <a:pPr marL="0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1.1. atinge, em prejuízo do segurado, os três pilares de formação do benefício</a:t>
            </a:r>
          </a:p>
          <a:p>
            <a:pPr marL="449263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. a idade</a:t>
            </a:r>
          </a:p>
          <a:p>
            <a:pPr marL="449263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. o tempo de contribuição, e </a:t>
            </a:r>
          </a:p>
          <a:p>
            <a:pPr marL="449263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. o valor do benefício</a:t>
            </a:r>
          </a:p>
          <a:p>
            <a:pPr marL="0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2. unifica as regras de acesso ao RGPS e ao RPPS</a:t>
            </a:r>
          </a:p>
          <a:p>
            <a:pPr marL="0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3. aposentadorias especiais:</a:t>
            </a:r>
          </a:p>
          <a:p>
            <a:pPr marL="355600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3.1 – por exercício de atividades prejudiciais à saúde e doenças profissionais</a:t>
            </a:r>
          </a:p>
          <a:p>
            <a:pPr marL="355600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3.2 - dos professores do ensino infantil, fundamental e médio</a:t>
            </a:r>
          </a:p>
          <a:p>
            <a:pPr marL="355600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3.3 – dos policiais (exceto militares e bombeiros)</a:t>
            </a:r>
          </a:p>
          <a:p>
            <a:pPr marL="355600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3.4 – pessoas com deficiência</a:t>
            </a:r>
          </a:p>
          <a:p>
            <a:pPr marL="0" indent="0">
              <a:buNone/>
            </a:pPr>
            <a:r>
              <a:rPr lang="pt-BR" sz="2000" dirty="0">
                <a:latin typeface="Constantia" panose="02030602050306030303" pitchFamily="18" charset="0"/>
              </a:rPr>
              <a:t>4. aumento de idade no BPC</a:t>
            </a:r>
          </a:p>
        </p:txBody>
      </p:sp>
    </p:spTree>
    <p:extLst>
      <p:ext uri="{BB962C8B-B14F-4D97-AF65-F5344CB8AC3E}">
        <p14:creationId xmlns:p14="http://schemas.microsoft.com/office/powerpoint/2010/main" val="7387720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01800" y="365125"/>
            <a:ext cx="9652000" cy="955675"/>
          </a:xfrm>
        </p:spPr>
        <p:txBody>
          <a:bodyPr>
            <a:noAutofit/>
          </a:bodyPr>
          <a:lstStyle/>
          <a:p>
            <a:pPr algn="ctr"/>
            <a:r>
              <a:rPr lang="pt-BR" sz="32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Idade Mínima e Carência – Regra geral para os regimes geral e próprio</a:t>
            </a:r>
            <a:br>
              <a:rPr lang="pt-BR" sz="3200" b="1" dirty="0">
                <a:latin typeface="Constantia" panose="02030602050306030303" pitchFamily="18" charset="0"/>
                <a:cs typeface="Times New Roman" panose="02020603050405020304" pitchFamily="18" charset="0"/>
              </a:rPr>
            </a:br>
            <a:endParaRPr lang="pt-BR" sz="3200" b="1" dirty="0">
              <a:latin typeface="Constantia" panose="02030602050306030303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199" y="1524153"/>
            <a:ext cx="10965873" cy="42333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2500" dirty="0">
                <a:latin typeface="Constantia" panose="02030602050306030303" pitchFamily="18" charset="0"/>
              </a:rPr>
              <a:t>1. Institui idade mínima para o RGPS em 65 para homens e 62 para mulheres</a:t>
            </a:r>
          </a:p>
          <a:p>
            <a:pPr marL="0" indent="0" algn="just">
              <a:buNone/>
            </a:pPr>
            <a:r>
              <a:rPr lang="pt-BR" sz="2500" dirty="0">
                <a:latin typeface="Constantia" panose="02030602050306030303" pitchFamily="18" charset="0"/>
              </a:rPr>
              <a:t>2. Aumenta idade no RPPS de 60 para 65 anos no caso dos homens e de 55 para 62 no caso das mulheres</a:t>
            </a:r>
          </a:p>
          <a:p>
            <a:pPr marL="0" indent="0" algn="just">
              <a:buNone/>
            </a:pPr>
            <a:r>
              <a:rPr lang="pt-BR" sz="2500" dirty="0">
                <a:latin typeface="Constantia" panose="02030602050306030303" pitchFamily="18" charset="0"/>
              </a:rPr>
              <a:t>3. Lei irá prever aumento da idade mínima sempre que houver aumento, em número inteiro, da expectativa de sobrevida da população brasileira aos 65 anos de idade para ambos os sexos</a:t>
            </a:r>
          </a:p>
          <a:p>
            <a:pPr marL="0" indent="0" algn="just">
              <a:buNone/>
            </a:pPr>
            <a:r>
              <a:rPr lang="pt-BR" sz="2500" dirty="0">
                <a:latin typeface="Constantia" panose="02030602050306030303" pitchFamily="18" charset="0"/>
              </a:rPr>
              <a:t>4. Aumento da carência de 15 para 25 anos para concessão de aposentadoria</a:t>
            </a:r>
          </a:p>
          <a:p>
            <a:pPr marL="0" indent="0" algn="just">
              <a:buNone/>
            </a:pPr>
            <a:r>
              <a:rPr lang="pt-BR" sz="2500" dirty="0">
                <a:latin typeface="Constantia" panose="02030602050306030303" pitchFamily="18" charset="0"/>
              </a:rPr>
              <a:t>5. Aposentadoria compulsória aos 75 anos de idade (apenas para o RPPS e Estatais)</a:t>
            </a:r>
          </a:p>
        </p:txBody>
      </p:sp>
    </p:spTree>
    <p:extLst>
      <p:ext uri="{BB962C8B-B14F-4D97-AF65-F5344CB8AC3E}">
        <p14:creationId xmlns:p14="http://schemas.microsoft.com/office/powerpoint/2010/main" val="1803831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2542"/>
          </a:xfrm>
        </p:spPr>
        <p:txBody>
          <a:bodyPr>
            <a:noAutofit/>
          </a:bodyPr>
          <a:lstStyle/>
          <a:p>
            <a:pPr algn="ctr"/>
            <a:r>
              <a:rPr lang="pt-BR" sz="3400" b="1" dirty="0">
                <a:latin typeface="Constantia" panose="02030602050306030303" pitchFamily="18" charset="0"/>
                <a:cs typeface="Times New Roman" panose="02020603050405020304" pitchFamily="18" charset="0"/>
              </a:rPr>
              <a:t>Cálculo do benefício de aposentadoria – Regra Permanente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37732" y="1642533"/>
            <a:ext cx="10016067" cy="453443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sz="2800" dirty="0">
                <a:latin typeface="Constantia" panose="02030602050306030303" pitchFamily="18" charset="0"/>
              </a:rPr>
              <a:t>1. O valor será produto da média dos salários de contribuição, sendo:</a:t>
            </a:r>
          </a:p>
          <a:p>
            <a:pPr marL="365125" indent="0">
              <a:buNone/>
            </a:pPr>
            <a:r>
              <a:rPr lang="pt-BR" sz="2200" dirty="0">
                <a:latin typeface="Constantia" panose="02030602050306030303" pitchFamily="18" charset="0"/>
              </a:rPr>
              <a:t>a) 70% decorrente do acesso ao direito (idade mínima e carência)</a:t>
            </a:r>
          </a:p>
          <a:p>
            <a:pPr marL="365125" indent="0" algn="just">
              <a:buNone/>
            </a:pPr>
            <a:r>
              <a:rPr lang="pt-BR" sz="2200" dirty="0">
                <a:latin typeface="Constantia" panose="02030602050306030303" pitchFamily="18" charset="0"/>
              </a:rPr>
              <a:t>b) acrescimento de: i) 1,5% dos 26 aos 30 anos; </a:t>
            </a:r>
            <a:r>
              <a:rPr lang="pt-BR" sz="2200" dirty="0" err="1">
                <a:latin typeface="Constantia" panose="02030602050306030303" pitchFamily="18" charset="0"/>
              </a:rPr>
              <a:t>ii</a:t>
            </a:r>
            <a:r>
              <a:rPr lang="pt-BR" sz="2200" dirty="0">
                <a:latin typeface="Constantia" panose="02030602050306030303" pitchFamily="18" charset="0"/>
              </a:rPr>
              <a:t>) 2% dos 31 aos 35; e </a:t>
            </a:r>
            <a:r>
              <a:rPr lang="pt-BR" sz="2200" dirty="0" err="1">
                <a:latin typeface="Constantia" panose="02030602050306030303" pitchFamily="18" charset="0"/>
              </a:rPr>
              <a:t>iii</a:t>
            </a:r>
            <a:r>
              <a:rPr lang="pt-BR" sz="2200" dirty="0">
                <a:latin typeface="Constantia" panose="02030602050306030303" pitchFamily="18" charset="0"/>
              </a:rPr>
              <a:t>) de 2,5% dos 36 a 40 anos de contribuição (conforme o próximo slide).</a:t>
            </a: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</a:endParaRPr>
          </a:p>
          <a:p>
            <a:pPr marL="0" indent="0" algn="just">
              <a:buNone/>
            </a:pPr>
            <a:r>
              <a:rPr lang="pt-BR" sz="2800" dirty="0">
                <a:latin typeface="Constantia" panose="02030602050306030303" pitchFamily="18" charset="0"/>
              </a:rPr>
              <a:t>2. Considera todas as contribuições desde 1994 e não apenas a média dos 80% maiores salários de contribuição.</a:t>
            </a:r>
          </a:p>
          <a:p>
            <a:pPr marL="0" indent="0">
              <a:buNone/>
            </a:pPr>
            <a:endParaRPr lang="pt-BR" dirty="0">
              <a:latin typeface="Constantia" panose="02030602050306030303" pitchFamily="18" charset="0"/>
            </a:endParaRPr>
          </a:p>
          <a:p>
            <a:pPr marL="0" indent="0" algn="just">
              <a:buNone/>
            </a:pPr>
            <a:r>
              <a:rPr lang="pt-BR" i="1" dirty="0">
                <a:latin typeface="Constantia" panose="02030602050306030303" pitchFamily="18" charset="0"/>
              </a:rPr>
              <a:t>OBS: a média de contribuição do segurado do INSS é de 9,1 meses para cada ano, exigindo, assim, 54 anos em atividade para atingir os 40 anos de contribuição.</a:t>
            </a:r>
          </a:p>
        </p:txBody>
      </p:sp>
    </p:spTree>
    <p:extLst>
      <p:ext uri="{BB962C8B-B14F-4D97-AF65-F5344CB8AC3E}">
        <p14:creationId xmlns:p14="http://schemas.microsoft.com/office/powerpoint/2010/main" val="3242811330"/>
      </p:ext>
    </p:extLst>
  </p:cSld>
  <p:clrMapOvr>
    <a:masterClrMapping/>
  </p:clrMapOvr>
</p:sld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382</TotalTime>
  <Words>3142</Words>
  <Application>Microsoft Office PowerPoint</Application>
  <PresentationFormat>Widescreen</PresentationFormat>
  <Paragraphs>299</Paragraphs>
  <Slides>26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26</vt:i4>
      </vt:variant>
    </vt:vector>
  </HeadingPairs>
  <TitlesOfParts>
    <vt:vector size="34" baseType="lpstr">
      <vt:lpstr>Arial</vt:lpstr>
      <vt:lpstr>Calibri</vt:lpstr>
      <vt:lpstr>Century Gothic</vt:lpstr>
      <vt:lpstr>Constantia</vt:lpstr>
      <vt:lpstr>Tahoma</vt:lpstr>
      <vt:lpstr>Times New Roman</vt:lpstr>
      <vt:lpstr>Wingdings 3</vt:lpstr>
      <vt:lpstr>Cacho</vt:lpstr>
      <vt:lpstr>Substitutivo à PEC 287/2016 – Reforma da Previdência</vt:lpstr>
      <vt:lpstr>Sumário</vt:lpstr>
      <vt:lpstr>Apresentação do PowerPoint</vt:lpstr>
      <vt:lpstr>Apresentação do PowerPoint</vt:lpstr>
      <vt:lpstr>Estrutura do Sistema Previdenciário Brasileiro</vt:lpstr>
      <vt:lpstr>Regimes Financeiros de Previdência</vt:lpstr>
      <vt:lpstr>Escopo Geral da Reforma</vt:lpstr>
      <vt:lpstr>Idade Mínima e Carência – Regra geral para os regimes geral e próprio </vt:lpstr>
      <vt:lpstr>Cálculo do benefício de aposentadoria – Regra Permanente</vt:lpstr>
      <vt:lpstr>Cálculo do benefício de aposentadoria – Regra Permanente</vt:lpstr>
      <vt:lpstr>Aposentadoria por Idade – Regra Permanente e Transição</vt:lpstr>
      <vt:lpstr>Progressão da idade mínima</vt:lpstr>
      <vt:lpstr>Aposentadoria – Regra Permanente e Transição</vt:lpstr>
      <vt:lpstr>Aposentadorias Especiais - Professor</vt:lpstr>
      <vt:lpstr>Aposentadorias Especiais - Policial </vt:lpstr>
      <vt:lpstr>Aposentadorias Especiais  Atividades prejudiciais à saúde / Deficientes / Trabalhador rural da economia familiar </vt:lpstr>
      <vt:lpstr>Cálculo do benefício do servidor abrangido pela regra de transição</vt:lpstr>
      <vt:lpstr>Pensões 1</vt:lpstr>
      <vt:lpstr>Pensões 2</vt:lpstr>
      <vt:lpstr>Pensões 3</vt:lpstr>
      <vt:lpstr>Proibição de acumulação de benefícios</vt:lpstr>
      <vt:lpstr>Aposentadoria por invalidez e doença profissional</vt:lpstr>
      <vt:lpstr>Direitos adquiridos</vt:lpstr>
      <vt:lpstr>Assistência Social (BPC)</vt:lpstr>
      <vt:lpstr>Possíveis alterações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PEC 287/2016 – Reforma da Previdência</dc:title>
  <dc:creator>Enrico Ribeiro</dc:creator>
  <cp:lastModifiedBy>Enrico Ribeiro</cp:lastModifiedBy>
  <cp:revision>61</cp:revision>
  <cp:lastPrinted>2017-04-28T00:35:30Z</cp:lastPrinted>
  <dcterms:created xsi:type="dcterms:W3CDTF">2017-02-14T23:27:02Z</dcterms:created>
  <dcterms:modified xsi:type="dcterms:W3CDTF">2017-05-10T13:56:44Z</dcterms:modified>
</cp:coreProperties>
</file>